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06"/>
  </p:notesMasterIdLst>
  <p:sldIdLst>
    <p:sldId id="271" r:id="rId2"/>
    <p:sldId id="272" r:id="rId3"/>
    <p:sldId id="316" r:id="rId4"/>
    <p:sldId id="351" r:id="rId5"/>
    <p:sldId id="317" r:id="rId6"/>
    <p:sldId id="417" r:id="rId7"/>
    <p:sldId id="320" r:id="rId8"/>
    <p:sldId id="306" r:id="rId9"/>
    <p:sldId id="289" r:id="rId10"/>
    <p:sldId id="273" r:id="rId11"/>
    <p:sldId id="311" r:id="rId12"/>
    <p:sldId id="309" r:id="rId13"/>
    <p:sldId id="318" r:id="rId14"/>
    <p:sldId id="319" r:id="rId15"/>
    <p:sldId id="293" r:id="rId16"/>
    <p:sldId id="295" r:id="rId17"/>
    <p:sldId id="352" r:id="rId18"/>
    <p:sldId id="304" r:id="rId19"/>
    <p:sldId id="290" r:id="rId20"/>
    <p:sldId id="303" r:id="rId21"/>
    <p:sldId id="297" r:id="rId22"/>
    <p:sldId id="305" r:id="rId23"/>
    <p:sldId id="296" r:id="rId24"/>
    <p:sldId id="418" r:id="rId25"/>
    <p:sldId id="307" r:id="rId26"/>
    <p:sldId id="419" r:id="rId27"/>
    <p:sldId id="302" r:id="rId28"/>
    <p:sldId id="420" r:id="rId29"/>
    <p:sldId id="324" r:id="rId30"/>
    <p:sldId id="328" r:id="rId31"/>
    <p:sldId id="331" r:id="rId32"/>
    <p:sldId id="333" r:id="rId33"/>
    <p:sldId id="327" r:id="rId34"/>
    <p:sldId id="421" r:id="rId35"/>
    <p:sldId id="301" r:id="rId36"/>
    <p:sldId id="278" r:id="rId37"/>
    <p:sldId id="281" r:id="rId38"/>
    <p:sldId id="283" r:id="rId39"/>
    <p:sldId id="422" r:id="rId40"/>
    <p:sldId id="323" r:id="rId41"/>
    <p:sldId id="326" r:id="rId42"/>
    <p:sldId id="325" r:id="rId43"/>
    <p:sldId id="329" r:id="rId44"/>
    <p:sldId id="284" r:id="rId45"/>
    <p:sldId id="350" r:id="rId46"/>
    <p:sldId id="344" r:id="rId47"/>
    <p:sldId id="345" r:id="rId48"/>
    <p:sldId id="347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79" r:id="rId57"/>
    <p:sldId id="377" r:id="rId58"/>
    <p:sldId id="378" r:id="rId59"/>
    <p:sldId id="383" r:id="rId60"/>
    <p:sldId id="384" r:id="rId61"/>
    <p:sldId id="385" r:id="rId62"/>
    <p:sldId id="386" r:id="rId63"/>
    <p:sldId id="387" r:id="rId64"/>
    <p:sldId id="389" r:id="rId65"/>
    <p:sldId id="390" r:id="rId66"/>
    <p:sldId id="392" r:id="rId67"/>
    <p:sldId id="393" r:id="rId68"/>
    <p:sldId id="394" r:id="rId69"/>
    <p:sldId id="395" r:id="rId70"/>
    <p:sldId id="396" r:id="rId71"/>
    <p:sldId id="397" r:id="rId72"/>
    <p:sldId id="400" r:id="rId73"/>
    <p:sldId id="399" r:id="rId74"/>
    <p:sldId id="401" r:id="rId75"/>
    <p:sldId id="402" r:id="rId76"/>
    <p:sldId id="376" r:id="rId77"/>
    <p:sldId id="369" r:id="rId78"/>
    <p:sldId id="353" r:id="rId79"/>
    <p:sldId id="371" r:id="rId80"/>
    <p:sldId id="372" r:id="rId81"/>
    <p:sldId id="370" r:id="rId82"/>
    <p:sldId id="373" r:id="rId83"/>
    <p:sldId id="415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30" r:id="rId92"/>
    <p:sldId id="431" r:id="rId93"/>
    <p:sldId id="432" r:id="rId94"/>
    <p:sldId id="405" r:id="rId95"/>
    <p:sldId id="406" r:id="rId96"/>
    <p:sldId id="407" r:id="rId97"/>
    <p:sldId id="408" r:id="rId98"/>
    <p:sldId id="409" r:id="rId99"/>
    <p:sldId id="410" r:id="rId100"/>
    <p:sldId id="411" r:id="rId101"/>
    <p:sldId id="412" r:id="rId102"/>
    <p:sldId id="413" r:id="rId103"/>
    <p:sldId id="414" r:id="rId104"/>
    <p:sldId id="416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성언" initials="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77" d="100"/>
          <a:sy n="77" d="100"/>
        </p:scale>
        <p:origin x="612" y="9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12319-5C40-4E18-832C-A4393DEC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4ECB0D-A45D-4C4E-904D-638369D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5AA7C-C2F1-448C-9ECE-AA518801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61060-E4A3-4688-B741-25700B6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1C1CC-E64A-4583-9A67-541506C1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0FF0E-DBDE-44AB-B339-520FC2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5C945-5A09-479B-A809-440D50572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B750C-20B1-47F3-A0D5-B36C9797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2575C-2C1B-4636-99D7-2028D21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9B95-F206-4D78-8313-DE8E8F6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9D71F9-7255-449B-846C-C5D87F2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2562F-8687-4DCE-BDCD-541F0D88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263A9-CA70-49C0-BD38-410E091A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49036-851C-4E46-94CB-B16F03D6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99DCA-86EE-4135-9E82-567D23A2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D189C-4362-443D-9CBD-4DFEE367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1A8EB-63EB-4BB8-BBFB-5DE143D5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261F2-FE7F-457D-9D27-CAA76F7F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FF798-E71C-4DDF-A076-E058B98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674AE-7CB9-4641-929E-16F071BA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8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D7CDB-70C1-464C-87DB-95ECA81E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86C9A-9D1D-4F9E-A221-777B2D6B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F711B-A30C-47E8-B2BC-C131DE2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DB1B6-19C5-45D6-BB25-D2F76DD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65194-295B-4AF7-8065-50EA8047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A5A9-066F-4477-86CF-884B0C69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24735-AA3B-470D-82C8-BA1D0A2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07CE5-960F-4589-A833-206E28D4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984CA-8C60-42E4-82C0-3EDFC11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9B1C4-0667-41D5-9E63-E0A8B5A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0968-072C-4C9C-8ED1-79A713C6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160B-3D3F-4142-8D07-F21C8F6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06057-5BF0-45C6-8059-19E81F41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BADE7-CC69-4134-84C3-5DBB274D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C5BBC8-0D12-480D-A776-7B12CC29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8B778E-7960-4631-BFEC-68BA34AB9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85A60-DA32-4F6C-AAF5-2FC75AC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E87DB-FE05-43FC-A99C-ECA7CB3C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ABCA54-D8B6-478A-BD71-2085834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41160-50D4-49D8-9D50-2D44B22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4F1BC-A040-4C84-8735-D2FB14B8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69038C-A57A-46D0-8F8A-7EC2B801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E45B0-A377-42CB-9599-FF31291C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CF9300-A0DA-4647-9951-7AF93EDB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FC3A5E-8FA6-4AEA-9135-C6BAC68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3078F-371D-4DC8-AD4F-221BA01D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E496F-CFB8-4DA8-8A11-13A01F5F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33C1C-4B55-420C-9A77-4326623E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E51F1-19FA-4DD7-AB43-F8068B5B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975E0-5BA2-4BF5-8AD3-CE9AC4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5586C-5616-4CFD-8EE4-9DB8607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1B5DA-5433-420F-91A9-8350D798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93C4-E19D-4004-83D4-FEE97D6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1F838-2FF1-4D15-BF30-451A1157B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1C1D7-3BF2-4E7B-898B-24E6DB92A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3EA23-BBC8-4F2D-89FC-F269146F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9199B-231D-45B5-9B5E-842BF714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1D7AB-B953-47B0-B927-DF1663C9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86DE2E-CDFD-4EF7-AF43-F70B26E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AA990-D856-49EA-85E2-D7B02566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E34B8-ED36-48D7-A685-B96BB9934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05BAA-4564-40B2-A201-40336EFC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59345-FE6A-428B-AD4B-983FF143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khgames.co.kr/news/articleView.html?idxno=123344" TargetMode="Externa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obiinside.co.kr/2020/04/21/app-ape-3-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ocutnews.co.kr/news/5364817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nbc.sbs.co.kr/article/10000917100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idomin.com/news/articleView.html?idxno=220095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3/07/21/2013072100502.html" TargetMode="External"/><Relationship Id="rId2" Type="http://schemas.openxmlformats.org/officeDocument/2006/relationships/hyperlink" Target="http://game.dailyesports.com/view.php?ud=2012060717323100615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turekorea.co.kr/news/articleView.html?idxno=3552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.donga.com/95213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.news.naver.com/article/018/000465817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and.co.kr/news/articleView.html?idxno=7343" TargetMode="External"/><Relationship Id="rId2" Type="http://schemas.openxmlformats.org/officeDocument/2006/relationships/hyperlink" Target="https://game.donga.com/6403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post.co.kr/BP?command=naver&amp;num=18097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randbrief.co.kr/news/articleView.html?idxno=3062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itas-a.com/news/articleView.html?idxno=327079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blog.naver.com/yidongho90/221973261994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.news.naver.com/article/421/0004752660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blog.naver.com/jbgc01/2219987191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819149" y="811533"/>
            <a:ext cx="10554971" cy="432498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6" name="그림 5" descr="C:/Users/kim/AppData/Roaming/PolarisOffice/ETemp/1804_18343464/image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6429" y="1003936"/>
            <a:ext cx="3321051" cy="26015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21972" y="3496312"/>
            <a:ext cx="3335507" cy="5557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격전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젤리젤리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4" y="4065907"/>
            <a:ext cx="2267587" cy="81534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3964774" y="5340773"/>
            <a:ext cx="483009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</a:p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박성언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김예솔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김영재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esktop\게임-시연화면\7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3909" y="885640"/>
            <a:ext cx="6197686" cy="5613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Users\admin\Desktop\Java\Java-study\Korea_시연화면\게임-시연화면\7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84571" y="2177143"/>
            <a:ext cx="4691743" cy="3831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326086" y="381236"/>
            <a:ext cx="3657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적 과 대전 시</a:t>
            </a:r>
          </a:p>
          <a:p>
            <a:pPr algn="ctr">
              <a:defRPr/>
            </a:pPr>
            <a:r>
              <a:rPr lang="ko-KR" altLang="en-US" b="1"/>
              <a:t>상대의 정보를 내 화면에 그리기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7041595" y="1304566"/>
            <a:ext cx="1786719" cy="7201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42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4343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4344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\Desktop\게임-시연화면\8_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40557" y="4637696"/>
            <a:ext cx="2628900" cy="138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363" name="Picture 3" descr="C:\Users\admin\Desktop\게임-시연화면\8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6340" y="1945867"/>
            <a:ext cx="4504217" cy="40783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C:\Users\admin\Desktop\Java\Java-study\Korea_시연화면\게임-시연화면\8_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69457" y="1964313"/>
            <a:ext cx="4469853" cy="4059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288423" y="1964313"/>
            <a:ext cx="17331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아이템 전송 시</a:t>
            </a:r>
          </a:p>
        </p:txBody>
      </p:sp>
      <p:grpSp>
        <p:nvGrpSpPr>
          <p:cNvPr id="15364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5365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5366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\Desktop\게임-시연화면\9_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38014" y="5681882"/>
            <a:ext cx="5031968" cy="966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388" name="Picture 4" descr="C:\Users\admin\Desktop\게임-시연화면\9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812" y="1374349"/>
            <a:ext cx="4614488" cy="4183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C:\Users\admin\Desktop\Java\Java-study\Korea_시연화면\게임-시연화면\9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589956" y="1374349"/>
            <a:ext cx="4609200" cy="41831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672889" y="929506"/>
            <a:ext cx="1502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ko-KR" altLang="en-US">
                <a:solidFill>
                  <a:srgbClr val="FF0000"/>
                </a:solidFill>
              </a:rPr>
              <a:t>승리</a:t>
            </a:r>
            <a:r>
              <a:rPr lang="ko-KR" altLang="en-US"/>
              <a:t> 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8962" y="915094"/>
            <a:ext cx="1502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ko-KR" altLang="en-US">
                <a:solidFill>
                  <a:srgbClr val="FF0000"/>
                </a:solidFill>
              </a:rPr>
              <a:t>패배</a:t>
            </a:r>
            <a:r>
              <a:rPr lang="ko-KR" altLang="en-US"/>
              <a:t> 시</a:t>
            </a:r>
          </a:p>
        </p:txBody>
      </p:sp>
      <p:grpSp>
        <p:nvGrpSpPr>
          <p:cNvPr id="16389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639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6391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62476" y="922636"/>
          <a:ext cx="11500008" cy="5601306"/>
        </p:xfrm>
        <a:graphic>
          <a:graphicData uri="http://schemas.openxmlformats.org/drawingml/2006/table">
            <a:tbl>
              <a:tblPr firstRow="1" bandRow="1"/>
              <a:tblGrid>
                <a:gridCol w="1269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58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413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5025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月</a:t>
                      </a:r>
                      <a:endParaRPr lang="en-US" altLang="ko-KR"/>
                    </a:p>
                  </a:txBody>
                  <a:tcPr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기획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알파테스트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B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베타테스트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F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 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가입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계정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방만들기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9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036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접속유저 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랭킹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게임 로직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Bug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Fix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연동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도형 155"/>
          <p:cNvSpPr/>
          <p:nvPr/>
        </p:nvSpPr>
        <p:spPr>
          <a:xfrm>
            <a:off x="328484" y="173115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8" name="텍스트 상자 153"/>
          <p:cNvSpPr txBox="1"/>
          <p:nvPr/>
        </p:nvSpPr>
        <p:spPr>
          <a:xfrm>
            <a:off x="862488" y="173115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Time </a:t>
            </a:r>
            <a:r>
              <a:rPr lang="en-US" altLang="ko-KR" sz="2400">
                <a:latin typeface="HY헤드라인M"/>
                <a:ea typeface="HY헤드라인M"/>
              </a:rPr>
              <a:t>Schedule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6"/>
          <p:cNvSpPr>
            <a:spLocks/>
          </p:cNvSpPr>
          <p:nvPr/>
        </p:nvSpPr>
        <p:spPr>
          <a:xfrm>
            <a:off x="818515" y="564172"/>
            <a:ext cx="10554971" cy="5729656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7031" y="2095989"/>
            <a:ext cx="4637939" cy="2666090"/>
            <a:chOff x="3316478" y="1851670"/>
            <a:chExt cx="2501630" cy="1438048"/>
          </a:xfrm>
        </p:grpSpPr>
        <p:pic>
          <p:nvPicPr>
            <p:cNvPr id="20" name="그림 19" descr="C:/Users/kim/AppData/Roaming/PolarisOffice/ETemp/1804_18343464/image2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23892" y="1851670"/>
              <a:ext cx="1297648" cy="1016532"/>
            </a:xfrm>
            <a:prstGeom prst="rect">
              <a:avLst/>
            </a:prstGeom>
            <a:noFill/>
          </p:spPr>
        </p:pic>
        <p:sp>
          <p:nvSpPr>
            <p:cNvPr id="21" name="텍스트 상자 7"/>
            <p:cNvSpPr txBox="1">
              <a:spLocks/>
            </p:cNvSpPr>
            <p:nvPr/>
          </p:nvSpPr>
          <p:spPr>
            <a:xfrm>
              <a:off x="3316478" y="2868202"/>
              <a:ext cx="2501630" cy="42151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lang="ko-KR" altLang="en-US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!</a:t>
              </a:r>
              <a:endParaRPr lang="ko-KR" altLang="en-US" sz="4267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11434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en-US" altLang="ko-KR" sz="2000">
                <a:solidFill>
                  <a:srgbClr val="E60000"/>
                </a:solidFill>
                <a:latin typeface="HY견고딕"/>
                <a:ea typeface="HY견고딕"/>
              </a:rPr>
              <a:t>10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분이 넘지 않는 </a:t>
            </a:r>
            <a:r>
              <a:rPr lang="ko-KR" altLang="ko-KR" sz="200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78"/>
          <a:stretch/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1789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6952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>
            <a:spLocks/>
          </p:cNvSpPr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가족이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즐길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게임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http://game.dailyesports.com/view.php?ud=201206071732310061516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  <p:sp>
        <p:nvSpPr>
          <p:cNvPr id="26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12984" b="-2815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>
            <a:spLocks/>
          </p:cNvSpPr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실패</a:t>
            </a:r>
          </a:p>
        </p:txBody>
      </p:sp>
      <p:sp>
        <p:nvSpPr>
          <p:cNvPr id="153" name="도형 152"/>
          <p:cNvSpPr>
            <a:spLocks/>
          </p:cNvSpPr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계정 찾기</a:t>
            </a:r>
          </a:p>
        </p:txBody>
      </p:sp>
      <p:cxnSp>
        <p:nvCxnSpPr>
          <p:cNvPr id="154" name="도형 153"/>
          <p:cNvCxnSpPr>
            <a:stCxn id="139" idx="1"/>
            <a:endCxn id="144" idx="3"/>
          </p:cNvCxnSpPr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35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/>
          <a:stretch/>
        </p:blipFill>
        <p:spPr bwMode="auto"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996139" y="5775073"/>
            <a:ext cx="413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 시스템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3493" y="5631445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 게임 진행으로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중장년층의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적응이 쉽지 않음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8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도형 147"/>
          <p:cNvSpPr>
            <a:spLocks/>
          </p:cNvSpPr>
          <p:nvPr/>
        </p:nvSpPr>
        <p:spPr>
          <a:xfrm>
            <a:off x="809627" y="242890"/>
            <a:ext cx="10554335" cy="636333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4155123" y="940435"/>
            <a:ext cx="3863341" cy="5340622"/>
          </a:xfrm>
          <a:prstGeom prst="rect">
            <a:avLst/>
          </a:prstGeom>
          <a:solidFill>
            <a:srgbClr val="FFFFC0"/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텍스트 상자 130"/>
          <p:cNvSpPr txBox="1">
            <a:spLocks/>
          </p:cNvSpPr>
          <p:nvPr/>
        </p:nvSpPr>
        <p:spPr>
          <a:xfrm>
            <a:off x="5000945" y="1374142"/>
            <a:ext cx="217170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휴먼둥근헤드라인" charset="0"/>
                <a:ea typeface="휴먼둥근헤드라인" charset="0"/>
              </a:rPr>
              <a:t>목 차</a:t>
            </a:r>
          </a:p>
        </p:txBody>
      </p:sp>
      <p:sp>
        <p:nvSpPr>
          <p:cNvPr id="133" name="텍스트 상자 132"/>
          <p:cNvSpPr txBox="1">
            <a:spLocks/>
          </p:cNvSpPr>
          <p:nvPr/>
        </p:nvSpPr>
        <p:spPr>
          <a:xfrm>
            <a:off x="5391733" y="3643234"/>
            <a:ext cx="139012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0" name="텍스트 상자 139"/>
          <p:cNvSpPr txBox="1">
            <a:spLocks/>
          </p:cNvSpPr>
          <p:nvPr/>
        </p:nvSpPr>
        <p:spPr>
          <a:xfrm>
            <a:off x="5642599" y="2278550"/>
            <a:ext cx="88838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 획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텍스트 상자 140"/>
          <p:cNvSpPr txBox="1">
            <a:spLocks/>
          </p:cNvSpPr>
          <p:nvPr/>
        </p:nvSpPr>
        <p:spPr>
          <a:xfrm>
            <a:off x="5341236" y="2960891"/>
            <a:ext cx="1491113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5693098" y="4294780"/>
            <a:ext cx="787396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텍스트 상자 142"/>
          <p:cNvSpPr txBox="1">
            <a:spLocks/>
          </p:cNvSpPr>
          <p:nvPr/>
        </p:nvSpPr>
        <p:spPr>
          <a:xfrm>
            <a:off x="5408565" y="4915527"/>
            <a:ext cx="1356462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Diagram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6" name="도형 135"/>
          <p:cNvCxnSpPr/>
          <p:nvPr/>
        </p:nvCxnSpPr>
        <p:spPr>
          <a:xfrm>
            <a:off x="5019994" y="2849598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도형 136"/>
          <p:cNvCxnSpPr/>
          <p:nvPr/>
        </p:nvCxnSpPr>
        <p:spPr>
          <a:xfrm>
            <a:off x="5019994" y="3531942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도형 137"/>
          <p:cNvCxnSpPr/>
          <p:nvPr/>
        </p:nvCxnSpPr>
        <p:spPr>
          <a:xfrm>
            <a:off x="5019994" y="421428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도형 138"/>
          <p:cNvCxnSpPr/>
          <p:nvPr/>
        </p:nvCxnSpPr>
        <p:spPr>
          <a:xfrm>
            <a:off x="5019994" y="4835033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도형 143"/>
          <p:cNvCxnSpPr/>
          <p:nvPr/>
        </p:nvCxnSpPr>
        <p:spPr>
          <a:xfrm>
            <a:off x="5019994" y="216725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4" y="3547747"/>
            <a:ext cx="1943735" cy="2353311"/>
          </a:xfrm>
          <a:prstGeom prst="rect">
            <a:avLst/>
          </a:prstGeom>
          <a:noFill/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5905" y="3547747"/>
            <a:ext cx="1943735" cy="2353311"/>
          </a:xfrm>
          <a:prstGeom prst="rect">
            <a:avLst/>
          </a:prstGeom>
          <a:noFill/>
        </p:spPr>
      </p:pic>
      <p:cxnSp>
        <p:nvCxnSpPr>
          <p:cNvPr id="18" name="도형 138"/>
          <p:cNvCxnSpPr/>
          <p:nvPr/>
        </p:nvCxnSpPr>
        <p:spPr>
          <a:xfrm>
            <a:off x="5019994" y="5453614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38"/>
          <p:cNvCxnSpPr/>
          <p:nvPr/>
        </p:nvCxnSpPr>
        <p:spPr>
          <a:xfrm>
            <a:off x="5019994" y="6086891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42"/>
          <p:cNvSpPr txBox="1">
            <a:spLocks/>
          </p:cNvSpPr>
          <p:nvPr/>
        </p:nvSpPr>
        <p:spPr>
          <a:xfrm>
            <a:off x="5341240" y="5548673"/>
            <a:ext cx="1491114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화면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3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42687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승부욕을 자극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짧은 플레이 타임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1732" y="5418695"/>
            <a:ext cx="3182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유저가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10-20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대에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7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"/>
          <a:stretch/>
        </p:blipFill>
        <p:spPr bwMode="auto"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텍스트 상자 163"/>
          <p:cNvSpPr txBox="1">
            <a:spLocks/>
          </p:cNvSpPr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손안에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 즐기는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https://game.donga.com/95213/</a:t>
            </a:r>
            <a:endParaRPr lang="ko-KR" altLang="en-US" sz="1200" u="sng" dirty="0">
              <a:solidFill>
                <a:srgbClr val="0563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플레이타임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https://n.news.naver.com/article/018/0004658177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sp>
        <p:nvSpPr>
          <p:cNvPr id="1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1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벤치마킹</a:t>
                      </a:r>
                      <a:endParaRPr lang="ko-KR" altLang="en-US" sz="21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모두의 </a:t>
                      </a:r>
                      <a:r>
                        <a:rPr lang="ko-KR" sz="25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마블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애니팡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카트라이더</a:t>
                      </a:r>
                      <a:endParaRPr lang="en-US" altLang="ko-KR" sz="24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러쉬</a:t>
                      </a: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간단한 게임방법</a:t>
                      </a:r>
                      <a:endParaRPr lang="ko-KR" altLang="en-US" sz="21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랭킹 시스템</a:t>
                      </a:r>
                      <a:r>
                        <a:rPr lang="ko-KR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을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통한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</a:t>
                      </a:r>
                      <a:r>
                        <a:rPr lang="en-US" alt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자극</a:t>
                      </a:r>
                      <a:endParaRPr lang="ko-KR" altLang="en-US" sz="20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승부욕을 자극</a:t>
                      </a:r>
                      <a:r>
                        <a:rPr lang="ko-KR" altLang="en-US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하는</a:t>
                      </a:r>
                      <a:endParaRPr lang="en-US" altLang="ko-KR" sz="2000" b="0" i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 err="1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아이템전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긴 플레이 시간</a:t>
                      </a:r>
                      <a:endParaRPr lang="ko-KR" altLang="en-US" sz="2100" b="0" i="0" kern="12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빠른 게임 진행으로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중장년층의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적응이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유저가 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10-20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대에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텍스트 상자 164"/>
          <p:cNvSpPr txBox="1">
            <a:spLocks/>
          </p:cNvSpPr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모두의마블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게임플레이시간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https://game.donga.com/64037/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카트라이더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유저 연령층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http://www.gameand.co.kr/news/articleView.html?idxno=7343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애니팡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시간제한 방식의 단점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http://www.businesspost.co.kr/BP?command=naver&amp;num=18097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827435" y="1683115"/>
            <a:ext cx="4537128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중점개발내용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64350" cy="4840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연령층이 할 수 있는 간단한 플레이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뿌요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젤리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색상이 같으면 폭발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점수 획득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모드와 랭킹 시스템 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아이템을 이용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상대 유저를 공격하여 승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 결정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플레이를 통해 얻은 점수로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랭킹을 비교하여 승부욕 유발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적당한 플레이 타임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시작 후 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마다 속도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안에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점수가 높은 유저가 승리</a:t>
            </a:r>
          </a:p>
        </p:txBody>
      </p:sp>
      <p:sp>
        <p:nvSpPr>
          <p:cNvPr id="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중점개발내용</a:t>
            </a:r>
          </a:p>
        </p:txBody>
      </p:sp>
    </p:spTree>
    <p:extLst>
      <p:ext uri="{BB962C8B-B14F-4D97-AF65-F5344CB8AC3E}">
        <p14:creationId xmlns:p14="http://schemas.microsoft.com/office/powerpoint/2010/main" val="22595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마인드맵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>
            <a:spLocks/>
          </p:cNvSpPr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>
            <a:spLocks/>
          </p:cNvSpPr>
          <p:nvPr/>
        </p:nvSpPr>
        <p:spPr>
          <a:xfrm>
            <a:off x="5356860" y="3571875"/>
            <a:ext cx="1501776" cy="548005"/>
          </a:xfrm>
          <a:prstGeom prst="roundRect">
            <a:avLst/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 b="1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67" name="텍스트 상자 166"/>
          <p:cNvSpPr txBox="1">
            <a:spLocks/>
          </p:cNvSpPr>
          <p:nvPr/>
        </p:nvSpPr>
        <p:spPr>
          <a:xfrm>
            <a:off x="5423591" y="36498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0000"/>
                </a:solidFill>
                <a:latin typeface="나눔스퀘어 ExtraBold" charset="0"/>
                <a:ea typeface="나눔스퀘어 ExtraBold" charset="0"/>
              </a:rPr>
              <a:t>젤리젤리</a:t>
            </a:r>
            <a:endParaRPr lang="ko-KR" altLang="en-US" sz="2400" b="1" dirty="0">
              <a:solidFill>
                <a:srgbClr val="000000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>
            <a:spLocks/>
          </p:cNvSpPr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텍스트 상자 172"/>
          <p:cNvSpPr txBox="1">
            <a:spLocks/>
          </p:cNvSpPr>
          <p:nvPr/>
        </p:nvSpPr>
        <p:spPr>
          <a:xfrm>
            <a:off x="4123538" y="205745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온 </a:t>
            </a: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가족이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함께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>
            <a:spLocks/>
          </p:cNvSpPr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7" name="텍스트 상자 176"/>
          <p:cNvSpPr txBox="1">
            <a:spLocks/>
          </p:cNvSpPr>
          <p:nvPr/>
        </p:nvSpPr>
        <p:spPr>
          <a:xfrm>
            <a:off x="7202533" y="2032198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간단한</a:t>
            </a:r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/>
            </a:r>
            <a:b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</a:b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플레이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75878"/>
            <a:chOff x="5467985" y="2471420"/>
            <a:chExt cx="1279525" cy="675879"/>
          </a:xfrm>
        </p:grpSpPr>
        <p:sp>
          <p:nvSpPr>
            <p:cNvPr id="179" name="도형 178"/>
            <p:cNvSpPr>
              <a:spLocks/>
            </p:cNvSpPr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Cambria" charset="0"/>
                <a:ea typeface="Arial Unicode MS" charset="0"/>
              </a:endParaRPr>
            </a:p>
          </p:txBody>
        </p:sp>
        <p:sp>
          <p:nvSpPr>
            <p:cNvPr id="180" name="텍스트 상자 179"/>
            <p:cNvSpPr txBox="1">
              <a:spLocks/>
            </p:cNvSpPr>
            <p:nvPr/>
          </p:nvSpPr>
          <p:spPr>
            <a:xfrm>
              <a:off x="5704444" y="2531745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다양한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연령층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>
            <a:spLocks/>
          </p:cNvSpPr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" name="텍스트 상자 183"/>
          <p:cNvSpPr txBox="1">
            <a:spLocks/>
          </p:cNvSpPr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랭킹시스템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>
            <a:spLocks/>
          </p:cNvSpPr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8" name="텍스트 상자 187"/>
          <p:cNvSpPr txBox="1">
            <a:spLocks/>
          </p:cNvSpPr>
          <p:nvPr/>
        </p:nvSpPr>
        <p:spPr>
          <a:xfrm>
            <a:off x="4107060" y="5414402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>
              <a:spLocks/>
            </p:cNvSpPr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2" name="텍스트 상자 191"/>
            <p:cNvSpPr txBox="1">
              <a:spLocks/>
            </p:cNvSpPr>
            <p:nvPr/>
          </p:nvSpPr>
          <p:spPr>
            <a:xfrm>
              <a:off x="8864136" y="387921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467">
                  <a:solidFill>
                    <a:srgbClr val="000000"/>
                  </a:solidFill>
                  <a:latin typeface="나눔바른고딕" charset="0"/>
                  <a:ea typeface="나눔바른고딕" charset="0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>
            <a:spLocks/>
          </p:cNvSpPr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6" name="텍스트 상자 195"/>
          <p:cNvSpPr txBox="1">
            <a:spLocks/>
          </p:cNvSpPr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제한시간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8" name="도형 197"/>
          <p:cNvSpPr>
            <a:spLocks/>
          </p:cNvSpPr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99" name="텍스트 상자 198"/>
          <p:cNvSpPr txBox="1">
            <a:spLocks/>
          </p:cNvSpPr>
          <p:nvPr/>
        </p:nvSpPr>
        <p:spPr>
          <a:xfrm>
            <a:off x="7329264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플레이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타임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1" name="도형 200"/>
          <p:cNvSpPr>
            <a:spLocks/>
          </p:cNvSpPr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202" name="텍스트 상자 201"/>
          <p:cNvSpPr txBox="1">
            <a:spLocks/>
          </p:cNvSpPr>
          <p:nvPr/>
        </p:nvSpPr>
        <p:spPr>
          <a:xfrm>
            <a:off x="4153631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승부욕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자극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573948" y="1698478"/>
            <a:ext cx="504410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요구사항 정의서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A71D7E-A33A-47D6-B7BF-5F147FCF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196"/>
              </p:ext>
            </p:extLst>
          </p:nvPr>
        </p:nvGraphicFramePr>
        <p:xfrm>
          <a:off x="451261" y="1165274"/>
          <a:ext cx="11268721" cy="5372719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회원관리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 진입을 위한 필수 조건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비회원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유저의 기본 정보를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DB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에 저장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 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0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359836" y="1683116"/>
            <a:ext cx="3472328" cy="3491768"/>
            <a:chOff x="4359836" y="1994492"/>
            <a:chExt cx="3472328" cy="3491768"/>
          </a:xfrm>
        </p:grpSpPr>
        <p:pic>
          <p:nvPicPr>
            <p:cNvPr id="20" name="그림 14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009832" y="3132950"/>
              <a:ext cx="1943735" cy="2353311"/>
            </a:xfrm>
            <a:prstGeom prst="rect">
              <a:avLst/>
            </a:prstGeom>
            <a:noFill/>
          </p:spPr>
        </p:pic>
        <p:grpSp>
          <p:nvGrpSpPr>
            <p:cNvPr id="23" name="그룹 22"/>
            <p:cNvGrpSpPr/>
            <p:nvPr/>
          </p:nvGrpSpPr>
          <p:grpSpPr>
            <a:xfrm>
              <a:off x="4359836" y="1994492"/>
              <a:ext cx="3472327" cy="997852"/>
              <a:chOff x="332742" y="173989"/>
              <a:chExt cx="3472327" cy="997852"/>
            </a:xfrm>
          </p:grpSpPr>
          <p:sp>
            <p:nvSpPr>
              <p:cNvPr id="21" name="도형 155"/>
              <p:cNvSpPr/>
              <p:nvPr/>
            </p:nvSpPr>
            <p:spPr>
              <a:xfrm>
                <a:off x="332742" y="173989"/>
                <a:ext cx="3472327" cy="997852"/>
              </a:xfrm>
              <a:prstGeom prst="ribbon2">
                <a:avLst>
                  <a:gd name="adj1" fmla="val 18403"/>
                  <a:gd name="adj2" fmla="val 75000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 defTabSz="507987">
                  <a:defRPr/>
                </a:pPr>
                <a:endParaRPr lang="ko-KR" altLang="en-US" sz="2400">
                  <a:latin typeface="맑은 고딕"/>
                  <a:ea typeface="맑은 고딕"/>
                </a:endParaRPr>
              </a:p>
            </p:txBody>
          </p:sp>
          <p:sp>
            <p:nvSpPr>
              <p:cNvPr id="22" name="텍스트 상자 153"/>
              <p:cNvSpPr txBox="1"/>
              <p:nvPr/>
            </p:nvSpPr>
            <p:spPr>
              <a:xfrm>
                <a:off x="1168452" y="257272"/>
                <a:ext cx="1800907" cy="670463"/>
              </a:xfrm>
              <a:prstGeom prst="rect">
                <a:avLst/>
              </a:prstGeom>
              <a:noFill/>
            </p:spPr>
            <p:txBody>
              <a:bodyPr vert="horz" wrap="square" lIns="121920" tIns="60960" rIns="121920" bIns="60960" anchor="t">
                <a:spAutoFit/>
              </a:bodyPr>
              <a:lstStyle/>
              <a:p>
                <a:pPr algn="ctr" defTabSz="507987">
                  <a:defRPr/>
                </a:pPr>
                <a:r>
                  <a:rPr lang="ko-KR" altLang="en-US" sz="3600" b="1">
                    <a:latin typeface="HY헤드라인M"/>
                    <a:ea typeface="HY헤드라인M"/>
                  </a:rPr>
                  <a:t>배경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4873"/>
              </p:ext>
            </p:extLst>
          </p:nvPr>
        </p:nvGraphicFramePr>
        <p:xfrm>
          <a:off x="451261" y="1165273"/>
          <a:ext cx="11268721" cy="479963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접속유저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실시간</a:t>
                      </a:r>
                      <a:r>
                        <a:rPr lang="ko-KR" alt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로비 접속 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유저채팅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로비에 접속한 유저간 소통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랭킹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플레이를 통해 얻은 점수비교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Score, Rank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만들기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생성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0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4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06670"/>
              </p:ext>
            </p:extLst>
          </p:nvPr>
        </p:nvGraphicFramePr>
        <p:xfrm>
          <a:off x="461639" y="1769280"/>
          <a:ext cx="11268721" cy="3501888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하기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방장에 있는 유저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명이 준비 완료 시 게임 시작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취소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취소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준비 버튼 활성화 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 나가기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방에서 퇴장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퇴장시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방 삭제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상대 유저는 로비로 진입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로비진입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38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 dirty="0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1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06270"/>
              </p:ext>
            </p:extLst>
          </p:nvPr>
        </p:nvGraphicFramePr>
        <p:xfrm>
          <a:off x="474165" y="1246915"/>
          <a:ext cx="11265663" cy="5014530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4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시 상대편 게임 화면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518B60-F306-4279-B310-B420A90C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00592"/>
              </p:ext>
            </p:extLst>
          </p:nvPr>
        </p:nvGraphicFramePr>
        <p:xfrm>
          <a:off x="461639" y="1860690"/>
          <a:ext cx="11268721" cy="3107487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시작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게임 시작 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30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초마다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플레이 타임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점수 획득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게임 플레이 동안 획득한 점수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게임진행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블록이 게임 화면 </a:t>
                      </a: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y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축의 상단 까지 쌓이면 게임 패배 및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게임진행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62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39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Usecase Diagram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503" y="1412878"/>
            <a:ext cx="11050271" cy="46056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390775" y="3064874"/>
            <a:ext cx="821406" cy="1252073"/>
            <a:chOff x="1147812" y="2643059"/>
            <a:chExt cx="1622425" cy="2547620"/>
          </a:xfrm>
        </p:grpSpPr>
        <p:grpSp>
          <p:nvGrpSpPr>
            <p:cNvPr id="93" name="그룹 92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167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68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69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35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37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8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로그인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291952" y="2576070"/>
            <a:ext cx="8527884" cy="2214079"/>
            <a:chOff x="1596627" y="2539038"/>
            <a:chExt cx="8527884" cy="2214079"/>
          </a:xfrm>
        </p:grpSpPr>
        <p:sp>
          <p:nvSpPr>
            <p:cNvPr id="184" name="도형 183"/>
            <p:cNvSpPr/>
            <p:nvPr/>
          </p:nvSpPr>
          <p:spPr>
            <a:xfrm>
              <a:off x="1596627" y="3318397"/>
              <a:ext cx="1597025" cy="32829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로그인 화면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193651" y="2539038"/>
              <a:ext cx="6930860" cy="2214079"/>
              <a:chOff x="3193651" y="2539038"/>
              <a:chExt cx="6930860" cy="2214079"/>
            </a:xfrm>
          </p:grpSpPr>
          <p:cxnSp>
            <p:nvCxnSpPr>
              <p:cNvPr id="171" name="도형 170"/>
              <p:cNvCxnSpPr>
                <a:stCxn id="56" idx="3"/>
                <a:endCxn id="177" idx="1"/>
              </p:cNvCxnSpPr>
              <p:nvPr/>
            </p:nvCxnSpPr>
            <p:spPr>
              <a:xfrm flipV="1">
                <a:off x="8151140" y="2697471"/>
                <a:ext cx="265856" cy="887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도형 171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6788292" y="3256944"/>
                <a:ext cx="225227" cy="7239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도형 172"/>
              <p:cNvCxnSpPr>
                <a:stCxn id="180" idx="1"/>
                <a:endCxn id="184" idx="3"/>
              </p:cNvCxnSpPr>
              <p:nvPr/>
            </p:nvCxnSpPr>
            <p:spPr>
              <a:xfrm>
                <a:off x="3193652" y="2712285"/>
                <a:ext cx="0" cy="77026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도형 173"/>
              <p:cNvCxnSpPr/>
              <p:nvPr/>
            </p:nvCxnSpPr>
            <p:spPr>
              <a:xfrm flipH="1" flipV="1">
                <a:off x="3193651" y="3538667"/>
                <a:ext cx="276897" cy="534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도형 174"/>
              <p:cNvCxnSpPr>
                <a:stCxn id="180" idx="3"/>
                <a:endCxn id="176" idx="1"/>
              </p:cNvCxnSpPr>
              <p:nvPr/>
            </p:nvCxnSpPr>
            <p:spPr>
              <a:xfrm>
                <a:off x="4901167" y="2712285"/>
                <a:ext cx="179610" cy="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도형 175"/>
              <p:cNvSpPr/>
              <p:nvPr/>
            </p:nvSpPr>
            <p:spPr>
              <a:xfrm>
                <a:off x="5080777" y="2553852"/>
                <a:ext cx="1551291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개인정보 입력</a:t>
                </a:r>
              </a:p>
            </p:txBody>
          </p:sp>
          <p:sp>
            <p:nvSpPr>
              <p:cNvPr id="177" name="도형 176"/>
              <p:cNvSpPr/>
              <p:nvPr/>
            </p:nvSpPr>
            <p:spPr>
              <a:xfrm>
                <a:off x="8416996" y="2539038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 완료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78" name="도형 177"/>
              <p:cNvCxnSpPr>
                <a:stCxn id="181" idx="3"/>
                <a:endCxn id="186" idx="1"/>
              </p:cNvCxnSpPr>
              <p:nvPr/>
            </p:nvCxnSpPr>
            <p:spPr>
              <a:xfrm>
                <a:off x="4914532" y="3538667"/>
                <a:ext cx="193641" cy="31276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도형 179"/>
              <p:cNvSpPr/>
              <p:nvPr/>
            </p:nvSpPr>
            <p:spPr>
              <a:xfrm>
                <a:off x="3193652" y="2553852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1" name="도형 180"/>
              <p:cNvSpPr/>
              <p:nvPr/>
            </p:nvSpPr>
            <p:spPr>
              <a:xfrm>
                <a:off x="3483914" y="3380234"/>
                <a:ext cx="1430618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2" name="도형 181"/>
              <p:cNvSpPr/>
              <p:nvPr/>
            </p:nvSpPr>
            <p:spPr>
              <a:xfrm>
                <a:off x="5080777" y="3105115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성공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3" name="도형 182"/>
              <p:cNvSpPr/>
              <p:nvPr/>
            </p:nvSpPr>
            <p:spPr>
              <a:xfrm>
                <a:off x="7013519" y="3086737"/>
                <a:ext cx="1707515" cy="340414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로비 진입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6" name="도형 185"/>
              <p:cNvSpPr/>
              <p:nvPr/>
            </p:nvSpPr>
            <p:spPr>
              <a:xfrm>
                <a:off x="5108173" y="3692367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실패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88" name="도형 187"/>
              <p:cNvCxnSpPr>
                <a:stCxn id="182" idx="1"/>
                <a:endCxn id="181" idx="3"/>
              </p:cNvCxnSpPr>
              <p:nvPr/>
            </p:nvCxnSpPr>
            <p:spPr>
              <a:xfrm flipH="1">
                <a:off x="4914532" y="3264183"/>
                <a:ext cx="166245" cy="27448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도형 172"/>
              <p:cNvCxnSpPr>
                <a:stCxn id="27" idx="1"/>
                <a:endCxn id="184" idx="3"/>
              </p:cNvCxnSpPr>
              <p:nvPr/>
            </p:nvCxnSpPr>
            <p:spPr>
              <a:xfrm flipV="1">
                <a:off x="3193651" y="3482545"/>
                <a:ext cx="1" cy="102262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도형 170"/>
              <p:cNvCxnSpPr>
                <a:stCxn id="59" idx="3"/>
                <a:endCxn id="32" idx="1"/>
              </p:cNvCxnSpPr>
              <p:nvPr/>
            </p:nvCxnSpPr>
            <p:spPr>
              <a:xfrm>
                <a:off x="6912310" y="4505168"/>
                <a:ext cx="549965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도형 174"/>
              <p:cNvCxnSpPr>
                <a:stCxn id="27" idx="3"/>
                <a:endCxn id="59" idx="1"/>
              </p:cNvCxnSpPr>
              <p:nvPr/>
            </p:nvCxnSpPr>
            <p:spPr>
              <a:xfrm flipV="1">
                <a:off x="4901166" y="4505168"/>
                <a:ext cx="303629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도형 175"/>
              <p:cNvSpPr/>
              <p:nvPr/>
            </p:nvSpPr>
            <p:spPr>
              <a:xfrm>
                <a:off x="5204795" y="4257219"/>
                <a:ext cx="1707515" cy="495898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회원정보</a:t>
                </a:r>
              </a:p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일치 확인 성공</a:t>
                </a:r>
              </a:p>
            </p:txBody>
          </p:sp>
          <p:sp>
            <p:nvSpPr>
              <p:cNvPr id="27" name="도형 186"/>
              <p:cNvSpPr/>
              <p:nvPr/>
            </p:nvSpPr>
            <p:spPr>
              <a:xfrm>
                <a:off x="3193651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2" name="도형 186"/>
              <p:cNvSpPr/>
              <p:nvPr/>
            </p:nvSpPr>
            <p:spPr>
              <a:xfrm>
                <a:off x="7462275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r>
                  <a:rPr 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완료</a:t>
                </a:r>
              </a:p>
            </p:txBody>
          </p:sp>
        </p:grpSp>
      </p:grpSp>
      <p:sp>
        <p:nvSpPr>
          <p:cNvPr id="56" name="도형 175"/>
          <p:cNvSpPr/>
          <p:nvPr/>
        </p:nvSpPr>
        <p:spPr>
          <a:xfrm>
            <a:off x="7468736" y="2580638"/>
            <a:ext cx="1377729" cy="325478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유효성 검사</a:t>
            </a:r>
          </a:p>
        </p:txBody>
      </p:sp>
      <p:cxnSp>
        <p:nvCxnSpPr>
          <p:cNvPr id="60" name="도형 174"/>
          <p:cNvCxnSpPr>
            <a:stCxn id="176" idx="3"/>
            <a:endCxn id="56" idx="1"/>
          </p:cNvCxnSpPr>
          <p:nvPr/>
        </p:nvCxnSpPr>
        <p:spPr>
          <a:xfrm flipV="1">
            <a:off x="7327393" y="2743377"/>
            <a:ext cx="141343" cy="594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cxnSp>
        <p:nvCxnSpPr>
          <p:cNvPr id="173" name="도형 172"/>
          <p:cNvCxnSpPr>
            <a:stCxn id="187" idx="1"/>
            <a:endCxn id="195" idx="3"/>
          </p:cNvCxnSpPr>
          <p:nvPr/>
        </p:nvCxnSpPr>
        <p:spPr>
          <a:xfrm flipH="1">
            <a:off x="5434317" y="2536260"/>
            <a:ext cx="452755" cy="1259274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>
            <a:stCxn id="188" idx="1"/>
            <a:endCxn id="195" idx="3"/>
          </p:cNvCxnSpPr>
          <p:nvPr/>
        </p:nvCxnSpPr>
        <p:spPr>
          <a:xfrm flipH="1">
            <a:off x="5434317" y="3168217"/>
            <a:ext cx="452755" cy="627317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174"/>
          <p:cNvCxnSpPr>
            <a:stCxn id="189" idx="1"/>
            <a:endCxn id="195" idx="3"/>
          </p:cNvCxnSpPr>
          <p:nvPr/>
        </p:nvCxnSpPr>
        <p:spPr>
          <a:xfrm flipH="1" flipV="1">
            <a:off x="5434317" y="3795534"/>
            <a:ext cx="452755" cy="1441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도형 175"/>
          <p:cNvCxnSpPr>
            <a:stCxn id="195" idx="3"/>
            <a:endCxn id="191" idx="1"/>
          </p:cNvCxnSpPr>
          <p:nvPr/>
        </p:nvCxnSpPr>
        <p:spPr>
          <a:xfrm>
            <a:off x="5434317" y="3795534"/>
            <a:ext cx="452755" cy="65614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도형 176"/>
          <p:cNvCxnSpPr>
            <a:stCxn id="192" idx="1"/>
            <a:endCxn id="195" idx="3"/>
          </p:cNvCxnSpPr>
          <p:nvPr/>
        </p:nvCxnSpPr>
        <p:spPr>
          <a:xfrm flipH="1" flipV="1">
            <a:off x="5434317" y="3795534"/>
            <a:ext cx="452755" cy="1297872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5887072" y="2387600"/>
            <a:ext cx="1707515" cy="29731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랭킹 확인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8" name="도형 187"/>
          <p:cNvSpPr/>
          <p:nvPr/>
        </p:nvSpPr>
        <p:spPr>
          <a:xfrm>
            <a:off x="5887072" y="300978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방 입장</a:t>
            </a:r>
            <a:r>
              <a:rPr 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하기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9" name="도형 188"/>
          <p:cNvSpPr/>
          <p:nvPr/>
        </p:nvSpPr>
        <p:spPr>
          <a:xfrm>
            <a:off x="5887072" y="365151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방 만들기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1" name="도형 190"/>
          <p:cNvSpPr/>
          <p:nvPr/>
        </p:nvSpPr>
        <p:spPr>
          <a:xfrm>
            <a:off x="5887072" y="429324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유저목록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2" name="도형 191"/>
          <p:cNvSpPr/>
          <p:nvPr/>
        </p:nvSpPr>
        <p:spPr>
          <a:xfrm>
            <a:off x="5887072" y="4934973"/>
            <a:ext cx="170370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채팅</a:t>
            </a:r>
          </a:p>
        </p:txBody>
      </p:sp>
      <p:sp>
        <p:nvSpPr>
          <p:cNvPr id="195" name="도형 194"/>
          <p:cNvSpPr/>
          <p:nvPr/>
        </p:nvSpPr>
        <p:spPr>
          <a:xfrm>
            <a:off x="3837292" y="3631386"/>
            <a:ext cx="1597025" cy="32829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로비화면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3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4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로비</a:t>
            </a:r>
          </a:p>
        </p:txBody>
      </p:sp>
      <p:sp>
        <p:nvSpPr>
          <p:cNvPr id="31" name="도형 170"/>
          <p:cNvSpPr/>
          <p:nvPr/>
        </p:nvSpPr>
        <p:spPr>
          <a:xfrm>
            <a:off x="7943230" y="2387600"/>
            <a:ext cx="1727807" cy="301320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전체 랭킹 확인</a:t>
            </a:r>
          </a:p>
        </p:txBody>
      </p:sp>
      <p:cxnSp>
        <p:nvCxnSpPr>
          <p:cNvPr id="32" name="도형 178"/>
          <p:cNvCxnSpPr>
            <a:stCxn id="187" idx="3"/>
            <a:endCxn id="31" idx="1"/>
          </p:cNvCxnSpPr>
          <p:nvPr/>
        </p:nvCxnSpPr>
        <p:spPr>
          <a:xfrm>
            <a:off x="7594587" y="2536260"/>
            <a:ext cx="348643" cy="200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2302344" y="2938914"/>
            <a:ext cx="1182461" cy="2058929"/>
            <a:chOff x="1147812" y="2643059"/>
            <a:chExt cx="1622425" cy="2547620"/>
          </a:xfrm>
        </p:grpSpPr>
        <p:grpSp>
          <p:nvGrpSpPr>
            <p:cNvPr id="36" name="그룹 35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38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9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37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487282" y="1412875"/>
            <a:ext cx="11049636" cy="5002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712118" y="3244120"/>
            <a:ext cx="9638043" cy="1128376"/>
            <a:chOff x="2896285" y="4065041"/>
            <a:chExt cx="9638043" cy="1128376"/>
          </a:xfrm>
        </p:grpSpPr>
        <p:sp>
          <p:nvSpPr>
            <p:cNvPr id="43" name="도형 185"/>
            <p:cNvSpPr/>
            <p:nvPr/>
          </p:nvSpPr>
          <p:spPr>
            <a:xfrm>
              <a:off x="2896285" y="4432997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준비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하기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도형 187"/>
            <p:cNvSpPr/>
            <p:nvPr/>
          </p:nvSpPr>
          <p:spPr>
            <a:xfrm>
              <a:off x="10813478" y="4432993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게임방</a:t>
              </a:r>
              <a:r>
                <a:rPr 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나가기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59" name="도형 189"/>
            <p:cNvCxnSpPr>
              <a:stCxn id="43" idx="3"/>
              <a:endCxn id="23" idx="1"/>
            </p:cNvCxnSpPr>
            <p:nvPr/>
          </p:nvCxnSpPr>
          <p:spPr>
            <a:xfrm flipV="1">
              <a:off x="4617135" y="4628259"/>
              <a:ext cx="163644" cy="1"/>
            </a:xfrm>
            <a:prstGeom prst="line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도형 190"/>
            <p:cNvSpPr/>
            <p:nvPr/>
          </p:nvSpPr>
          <p:spPr>
            <a:xfrm>
              <a:off x="6811851" y="4065041"/>
              <a:ext cx="1325479" cy="1128376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 임 시 </a:t>
              </a:r>
              <a:r>
                <a:rPr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작</a:t>
              </a:r>
              <a:endParaRPr lang="en-US" sz="16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상세 설명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다음페이지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</p:grp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 flipV="1">
            <a:off x="6953163" y="3807336"/>
            <a:ext cx="168340" cy="97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727474" y="3385435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3596612" y="3612075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>
            <a:off x="5452879" y="3807338"/>
            <a:ext cx="174805" cy="97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187"/>
          <p:cNvSpPr/>
          <p:nvPr/>
        </p:nvSpPr>
        <p:spPr>
          <a:xfrm>
            <a:off x="8396355" y="3612073"/>
            <a:ext cx="919864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게임방</a:t>
            </a:r>
          </a:p>
        </p:txBody>
      </p:sp>
      <p:sp>
        <p:nvSpPr>
          <p:cNvPr id="44" name="도형 187"/>
          <p:cNvSpPr/>
          <p:nvPr/>
        </p:nvSpPr>
        <p:spPr>
          <a:xfrm>
            <a:off x="7121503" y="3612073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</a:p>
        </p:txBody>
      </p:sp>
      <p:cxnSp>
        <p:nvCxnSpPr>
          <p:cNvPr id="47" name="도형 189"/>
          <p:cNvCxnSpPr>
            <a:stCxn id="44" idx="3"/>
            <a:endCxn id="42" idx="1"/>
          </p:cNvCxnSpPr>
          <p:nvPr/>
        </p:nvCxnSpPr>
        <p:spPr>
          <a:xfrm>
            <a:off x="8194711" y="3807336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189"/>
          <p:cNvCxnSpPr>
            <a:stCxn id="42" idx="3"/>
            <a:endCxn id="46" idx="1"/>
          </p:cNvCxnSpPr>
          <p:nvPr/>
        </p:nvCxnSpPr>
        <p:spPr>
          <a:xfrm flipV="1">
            <a:off x="9316219" y="3807335"/>
            <a:ext cx="313092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62794" y="1500503"/>
            <a:ext cx="11049636" cy="46043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1444186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증가</a:t>
            </a: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994138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  <a:endParaRPr lang="ko-KR" altLang="en-US" sz="12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1" name="도형 155"/>
          <p:cNvSpPr/>
          <p:nvPr/>
        </p:nvSpPr>
        <p:spPr>
          <a:xfrm>
            <a:off x="3888887" y="1698478"/>
            <a:ext cx="4414225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Table</a:t>
            </a:r>
            <a:r>
              <a:rPr lang="ko-KR" altLang="en-US" sz="3600" b="1">
                <a:latin typeface="HY헤드라인M"/>
                <a:ea typeface="HY헤드라인M"/>
              </a:rPr>
              <a:t> 명세서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3" y="1165275"/>
          <a:ext cx="11268722" cy="5233484"/>
        </p:xfrm>
        <a:graphic>
          <a:graphicData uri="http://schemas.openxmlformats.org/drawingml/2006/table">
            <a:tbl>
              <a:tblPr/>
              <a:tblGrid>
                <a:gridCol w="18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17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GAMEUSER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NAME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BIRTH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생일회원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EMAIL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 firstRow="1" bandRow="1"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 관리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SCORE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점수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 후 점수 저장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2857630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LOBBY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된  유저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68" name="텍스트 상자 167"/>
          <p:cNvSpPr txBox="1">
            <a:spLocks/>
          </p:cNvSpPr>
          <p:nvPr/>
        </p:nvSpPr>
        <p:spPr>
          <a:xfrm>
            <a:off x="4490341" y="3559315"/>
            <a:ext cx="3230247" cy="49415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en-US" sz="24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Team. </a:t>
            </a:r>
            <a:r>
              <a:rPr lang="ko-KR" altLang="en-US" sz="2400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모짜렐라</a:t>
            </a:r>
            <a:endParaRPr lang="ko-KR" altLang="en-US" sz="24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95602" y="1542297"/>
            <a:ext cx="3926840" cy="2236191"/>
            <a:chOff x="774382" y="1143434"/>
            <a:chExt cx="2945130" cy="1677143"/>
          </a:xfrm>
        </p:grpSpPr>
        <p:sp>
          <p:nvSpPr>
            <p:cNvPr id="164" name="텍스트 상자 163"/>
            <p:cNvSpPr txBox="1">
              <a:spLocks/>
            </p:cNvSpPr>
            <p:nvPr/>
          </p:nvSpPr>
          <p:spPr>
            <a:xfrm>
              <a:off x="774382" y="1964925"/>
              <a:ext cx="2945130" cy="85565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>
                <a:lnSpc>
                  <a:spcPct val="150000"/>
                </a:lnSpc>
              </a:pP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김현준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>
                <a:lnSpc>
                  <a:spcPct val="150000"/>
                </a:lnSpc>
              </a:pPr>
              <a:r>
                <a:rPr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네트워크</a:t>
              </a:r>
              <a:r>
                <a:rPr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>
                <a:lnSpc>
                  <a:spcPct val="150000"/>
                </a:lnSpc>
              </a:pPr>
              <a:r>
                <a:rPr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서버구축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통신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0" name="그림 169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747" t="43678" r="62172" b="43581"/>
            <a:stretch>
              <a:fillRect/>
            </a:stretch>
          </p:blipFill>
          <p:spPr>
            <a:xfrm>
              <a:off x="1834038" y="1143434"/>
              <a:ext cx="769620" cy="769620"/>
            </a:xfrm>
            <a:prstGeom prst="rect">
              <a:avLst/>
            </a:prstGeom>
            <a:noFill/>
          </p:spPr>
        </p:pic>
      </p:grpSp>
      <p:sp>
        <p:nvSpPr>
          <p:cNvPr id="165" name="텍스트 상자 164"/>
          <p:cNvSpPr txBox="1">
            <a:spLocks/>
          </p:cNvSpPr>
          <p:nvPr/>
        </p:nvSpPr>
        <p:spPr>
          <a:xfrm>
            <a:off x="7147344" y="2637619"/>
            <a:ext cx="3948432" cy="114086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sz="1467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박성언</a:t>
            </a:r>
            <a:endParaRPr lang="ko-KR" altLang="en-US" sz="1467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7987">
              <a:lnSpc>
                <a:spcPct val="150000"/>
              </a:lnSpc>
            </a:pPr>
            <a:r>
              <a: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</a:t>
            </a:r>
            <a:r>
              <a:rPr lang="ko-KR" altLang="en-US" sz="1467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endParaRPr lang="en-US" sz="1467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7987">
              <a:lnSpc>
                <a:spcPct val="150000"/>
              </a:lnSpc>
            </a:pPr>
            <a:r>
              <a:rPr lang="en-US" altLang="ko-KR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  <a:r>
              <a:rPr lang="en-US" altLang="ko-KR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아이템</a:t>
            </a:r>
            <a:r>
              <a:rPr lang="en-US" altLang="ko-KR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67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1" name="그림 170" descr="C:/Users/kim/AppData/Roaming/PolarisOffice/ETemp/1804_18343464/image2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78" t="43678" r="75149" b="43581"/>
          <a:stretch>
            <a:fillRect/>
          </a:stretch>
        </p:blipFill>
        <p:spPr>
          <a:xfrm>
            <a:off x="8635949" y="1544036"/>
            <a:ext cx="962660" cy="1026160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7431199" y="4202022"/>
            <a:ext cx="3384552" cy="2184392"/>
            <a:chOff x="977740" y="1182283"/>
            <a:chExt cx="2538414" cy="1638294"/>
          </a:xfrm>
        </p:grpSpPr>
        <p:sp>
          <p:nvSpPr>
            <p:cNvPr id="167" name="텍스트 상자 166"/>
            <p:cNvSpPr txBox="1">
              <a:spLocks/>
            </p:cNvSpPr>
            <p:nvPr/>
          </p:nvSpPr>
          <p:spPr>
            <a:xfrm>
              <a:off x="977740" y="1964925"/>
              <a:ext cx="2538414" cy="85565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>
                <a:lnSpc>
                  <a:spcPct val="150000"/>
                </a:lnSpc>
              </a:pP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김영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</a:t>
              </a:r>
            </a:p>
            <a:p>
              <a:pPr algn="ctr" defTabSz="507987">
                <a:lnSpc>
                  <a:spcPct val="150000"/>
                </a:lnSpc>
              </a:pP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</a:t>
              </a:r>
              <a:r>
                <a:rPr lang="en-US" altLang="ko-KR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구축</a:t>
              </a:r>
            </a:p>
            <a:p>
              <a:pPr algn="ctr" defTabSz="507987">
                <a:lnSpc>
                  <a:spcPct val="150000"/>
                </a:lnSpc>
              </a:pP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</a:t>
              </a: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</a:t>
              </a:r>
              <a:r>
                <a:rPr 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계정찾기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2" name="그림 171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142" t="44282" r="24777" b="43996"/>
            <a:stretch>
              <a:fillRect/>
            </a:stretch>
          </p:blipFill>
          <p:spPr>
            <a:xfrm>
              <a:off x="1834038" y="1182283"/>
              <a:ext cx="769620" cy="708660"/>
            </a:xfrm>
            <a:prstGeom prst="rect">
              <a:avLst/>
            </a:prstGeom>
            <a:noFill/>
          </p:spPr>
        </p:pic>
      </p:grpSp>
      <p:grpSp>
        <p:nvGrpSpPr>
          <p:cNvPr id="3" name="그룹 2"/>
          <p:cNvGrpSpPr/>
          <p:nvPr/>
        </p:nvGrpSpPr>
        <p:grpSpPr>
          <a:xfrm>
            <a:off x="980256" y="4167165"/>
            <a:ext cx="4282601" cy="2219248"/>
            <a:chOff x="612873" y="1143852"/>
            <a:chExt cx="3211951" cy="1664436"/>
          </a:xfrm>
        </p:grpSpPr>
        <p:pic>
          <p:nvPicPr>
            <p:cNvPr id="173" name="그림 172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41" t="43678" r="50323" b="43581"/>
            <a:stretch>
              <a:fillRect/>
            </a:stretch>
          </p:blipFill>
          <p:spPr>
            <a:xfrm>
              <a:off x="1847994" y="1143852"/>
              <a:ext cx="725805" cy="769620"/>
            </a:xfrm>
            <a:prstGeom prst="rect">
              <a:avLst/>
            </a:prstGeom>
            <a:noFill/>
          </p:spPr>
        </p:pic>
        <p:sp>
          <p:nvSpPr>
            <p:cNvPr id="175" name="텍스트 상자 174"/>
            <p:cNvSpPr txBox="1">
              <a:spLocks/>
            </p:cNvSpPr>
            <p:nvPr/>
          </p:nvSpPr>
          <p:spPr>
            <a:xfrm>
              <a:off x="612873" y="1952636"/>
              <a:ext cx="3211951" cy="85565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>
                <a:lnSpc>
                  <a:spcPct val="150000"/>
                </a:lnSpc>
              </a:pPr>
              <a:r>
                <a:rPr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김예솔</a:t>
              </a:r>
              <a:endParaRPr 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>
                <a:lnSpc>
                  <a:spcPct val="150000"/>
                </a:lnSpc>
              </a:pP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로비</a:t>
              </a:r>
            </a:p>
            <a:p>
              <a:pPr algn="ctr" defTabSz="507987">
                <a:lnSpc>
                  <a:spcPct val="150000"/>
                </a:lnSpc>
              </a:pP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방 만들기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채팅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랭킹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유저리스트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</a:p>
        </p:txBody>
      </p:sp>
      <p:pic>
        <p:nvPicPr>
          <p:cNvPr id="5122" name="Picture 2" descr="C:\Users\admin\Desktop\새 폴더\이미지 (2)\캡처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03305" y="1316718"/>
            <a:ext cx="3524250" cy="14478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1584419" y="2818948"/>
            <a:ext cx="89681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C:\Users\admin\Desktop\새 폴더\이미지 (2)\파워포인트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00500" y="4827324"/>
            <a:ext cx="2095500" cy="1488667"/>
          </a:xfrm>
          <a:prstGeom prst="rect">
            <a:avLst/>
          </a:prstGeom>
          <a:noFill/>
        </p:spPr>
      </p:pic>
      <p:pic>
        <p:nvPicPr>
          <p:cNvPr id="5124" name="Picture 4" descr="C:\Users\admin\Desktop\새 폴더\이미지 (2)\sql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780807" y="3033007"/>
            <a:ext cx="2750033" cy="1436400"/>
          </a:xfrm>
          <a:prstGeom prst="rect">
            <a:avLst/>
          </a:prstGeom>
          <a:noFill/>
        </p:spPr>
      </p:pic>
      <p:pic>
        <p:nvPicPr>
          <p:cNvPr id="5125" name="Picture 5" descr="C:\Users\admin\Desktop\새 폴더\이미지 (2)\깃허브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40959" y="4722520"/>
            <a:ext cx="1943100" cy="1581252"/>
          </a:xfrm>
          <a:prstGeom prst="rect">
            <a:avLst/>
          </a:prstGeom>
          <a:noFill/>
        </p:spPr>
      </p:pic>
      <p:pic>
        <p:nvPicPr>
          <p:cNvPr id="5126" name="Picture 6" descr="C:\Users\admin\Desktop\새 폴더\이미지 (2)\이클립스.JP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2703305" y="3254829"/>
            <a:ext cx="2103437" cy="1023257"/>
          </a:xfrm>
          <a:prstGeom prst="rect">
            <a:avLst/>
          </a:prstGeom>
          <a:noFill/>
        </p:spPr>
      </p:pic>
      <p:pic>
        <p:nvPicPr>
          <p:cNvPr id="5127" name="Picture 7" descr="C:\Users\admin\Desktop\새 폴더\이미지 (2)\자바.JP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100575" y="1216104"/>
            <a:ext cx="1404449" cy="1521424"/>
          </a:xfrm>
          <a:prstGeom prst="rect">
            <a:avLst/>
          </a:prstGeom>
          <a:noFill/>
        </p:spPr>
      </p:pic>
      <p:pic>
        <p:nvPicPr>
          <p:cNvPr id="5128" name="Picture 8" descr="C:\Users\admin\Desktop\새 폴더\이미지 (2)\자바빌더.JP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268904" y="3034742"/>
            <a:ext cx="2096407" cy="1434665"/>
          </a:xfrm>
          <a:prstGeom prst="rect">
            <a:avLst/>
          </a:prstGeom>
          <a:noFill/>
        </p:spPr>
      </p:pic>
      <p:cxnSp>
        <p:nvCxnSpPr>
          <p:cNvPr id="33" name="직선 연결선 32"/>
          <p:cNvCxnSpPr/>
          <p:nvPr/>
        </p:nvCxnSpPr>
        <p:spPr>
          <a:xfrm>
            <a:off x="1584419" y="4653136"/>
            <a:ext cx="89681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8693" y="1781645"/>
            <a:ext cx="736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OS</a:t>
            </a:r>
            <a:endParaRPr lang="ko-KR" altLang="en-US" sz="3200" b="1"/>
          </a:p>
        </p:txBody>
      </p:sp>
      <p:sp>
        <p:nvSpPr>
          <p:cNvPr id="34" name="TextBox 33"/>
          <p:cNvSpPr txBox="1"/>
          <p:nvPr/>
        </p:nvSpPr>
        <p:spPr>
          <a:xfrm>
            <a:off x="6867736" y="1781645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/>
              <a:t>개발언어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84419" y="3429000"/>
            <a:ext cx="8386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IDE</a:t>
            </a:r>
            <a:endParaRPr lang="ko-KR" altLang="en-US" sz="3200" b="1"/>
          </a:p>
        </p:txBody>
      </p:sp>
      <p:sp>
        <p:nvSpPr>
          <p:cNvPr id="36" name="TextBox 35"/>
          <p:cNvSpPr txBox="1"/>
          <p:nvPr/>
        </p:nvSpPr>
        <p:spPr>
          <a:xfrm>
            <a:off x="1639722" y="5386992"/>
            <a:ext cx="7280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/>
              <a:t> </a:t>
            </a:r>
            <a:r>
              <a:rPr lang="ko-KR" altLang="en-US" b="1"/>
              <a:t>도구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57"/>
          <p:cNvSpPr/>
          <p:nvPr/>
        </p:nvSpPr>
        <p:spPr>
          <a:xfrm>
            <a:off x="69431" y="653141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29543" y="2503715"/>
            <a:ext cx="1989031" cy="346959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Network_ClassDiagram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9" name="Picture 3" descr="C:\Users\admin\Desktop\새 폴더\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772" r="5388" b="7230"/>
          <a:stretch/>
        </p:blipFill>
        <p:spPr bwMode="auto">
          <a:xfrm>
            <a:off x="430721" y="863653"/>
            <a:ext cx="2976508" cy="30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491345" y="3865438"/>
            <a:ext cx="212269" cy="715893"/>
            <a:chOff x="1491345" y="3865438"/>
            <a:chExt cx="212269" cy="715893"/>
          </a:xfrm>
        </p:grpSpPr>
        <p:sp>
          <p:nvSpPr>
            <p:cNvPr id="8" name="순서도: 가산 접합 7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8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admin\Desktop\새 폴더\12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7533"/>
          <a:stretch/>
        </p:blipFill>
        <p:spPr bwMode="auto">
          <a:xfrm>
            <a:off x="729343" y="4395503"/>
            <a:ext cx="1905000" cy="22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esktop\새 폴더\5s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3847" r="5360" b="6694"/>
          <a:stretch/>
        </p:blipFill>
        <p:spPr bwMode="auto">
          <a:xfrm>
            <a:off x="4318574" y="754792"/>
            <a:ext cx="2488710" cy="27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\Desktop\새 폴더\2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5382" b="8069"/>
          <a:stretch/>
        </p:blipFill>
        <p:spPr bwMode="auto">
          <a:xfrm>
            <a:off x="4242372" y="4103914"/>
            <a:ext cx="2288833" cy="241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\Desktop\새 폴더\3처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20337" r="7573" b="12909"/>
          <a:stretch/>
        </p:blipFill>
        <p:spPr bwMode="auto">
          <a:xfrm>
            <a:off x="8077200" y="730271"/>
            <a:ext cx="2645229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 flipV="1">
            <a:off x="6807284" y="2603038"/>
            <a:ext cx="1269916" cy="137685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8795657" y="2363128"/>
            <a:ext cx="10886" cy="1548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66317" y="2503715"/>
            <a:ext cx="827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+</a:t>
            </a:r>
            <a:r>
              <a:rPr lang="en-US" altLang="ko-KR" sz="1100" dirty="0" err="1" smtClean="0"/>
              <a:t>ddinter</a:t>
            </a:r>
            <a:endParaRPr lang="ko-KR" altLang="en-US" sz="11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9684128" y="2364545"/>
            <a:ext cx="1280802" cy="16153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:\Users\admin\Desktop\새 폴더\3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8142"/>
          <a:stretch/>
        </p:blipFill>
        <p:spPr bwMode="auto">
          <a:xfrm>
            <a:off x="7380514" y="3911533"/>
            <a:ext cx="4607228" cy="26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4103" idx="1"/>
          </p:cNvCxnSpPr>
          <p:nvPr/>
        </p:nvCxnSpPr>
        <p:spPr>
          <a:xfrm flipH="1">
            <a:off x="6807284" y="1546700"/>
            <a:ext cx="1269916" cy="1950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102" idx="1"/>
          </p:cNvCxnSpPr>
          <p:nvPr/>
        </p:nvCxnSpPr>
        <p:spPr>
          <a:xfrm flipH="1" flipV="1">
            <a:off x="6524255" y="5190055"/>
            <a:ext cx="856259" cy="43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4100" idx="3"/>
          </p:cNvCxnSpPr>
          <p:nvPr/>
        </p:nvCxnSpPr>
        <p:spPr>
          <a:xfrm flipH="1" flipV="1">
            <a:off x="6807284" y="2119965"/>
            <a:ext cx="3658759" cy="238580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6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157"/>
          <p:cNvSpPr/>
          <p:nvPr/>
        </p:nvSpPr>
        <p:spPr>
          <a:xfrm>
            <a:off x="82377" y="653143"/>
            <a:ext cx="12109623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074" name="Picture 2" descr="C:\Users\admin\Desktop\chk_p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78" y="794657"/>
            <a:ext cx="12035480" cy="594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2710542" y="3793039"/>
            <a:ext cx="5551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04115" y="3812389"/>
            <a:ext cx="4722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Login_ClassDiagram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도형 157"/>
          <p:cNvSpPr/>
          <p:nvPr/>
        </p:nvSpPr>
        <p:spPr>
          <a:xfrm>
            <a:off x="82377" y="664029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971" y="1821425"/>
            <a:ext cx="2558256" cy="3474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80" y="1356769"/>
            <a:ext cx="1439115" cy="6438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8883" y="1349788"/>
            <a:ext cx="1787978" cy="1633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4786" y="3471106"/>
            <a:ext cx="1396172" cy="1019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2372" y="1253331"/>
            <a:ext cx="1245686" cy="15215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2372" y="3202833"/>
            <a:ext cx="1254047" cy="1521577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7" idx="3"/>
          </p:cNvCxnSpPr>
          <p:nvPr/>
        </p:nvCxnSpPr>
        <p:spPr>
          <a:xfrm>
            <a:off x="3450958" y="3981085"/>
            <a:ext cx="142101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1" idx="0"/>
          </p:cNvCxnSpPr>
          <p:nvPr/>
        </p:nvCxnSpPr>
        <p:spPr>
          <a:xfrm rot="16200000" flipH="1">
            <a:off x="9563342" y="2986778"/>
            <a:ext cx="427924" cy="4184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7" idx="0"/>
          </p:cNvCxnSpPr>
          <p:nvPr/>
        </p:nvCxnSpPr>
        <p:spPr>
          <a:xfrm>
            <a:off x="2752872" y="2983249"/>
            <a:ext cx="0" cy="487857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1" idx="1"/>
          </p:cNvCxnSpPr>
          <p:nvPr/>
        </p:nvCxnSpPr>
        <p:spPr>
          <a:xfrm>
            <a:off x="7434726" y="3668486"/>
            <a:ext cx="1717646" cy="295136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42" idx="7"/>
          </p:cNvCxnSpPr>
          <p:nvPr/>
        </p:nvCxnSpPr>
        <p:spPr>
          <a:xfrm flipV="1">
            <a:off x="7546787" y="1821425"/>
            <a:ext cx="1605587" cy="6169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" idx="0"/>
            <a:endCxn id="7" idx="2"/>
          </p:cNvCxnSpPr>
          <p:nvPr/>
        </p:nvCxnSpPr>
        <p:spPr>
          <a:xfrm flipV="1">
            <a:off x="2752872" y="4491064"/>
            <a:ext cx="0" cy="885324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411518" y="2415121"/>
            <a:ext cx="158476" cy="158476"/>
            <a:chOff x="4701268" y="876908"/>
            <a:chExt cx="752845" cy="752844"/>
          </a:xfrm>
        </p:grpSpPr>
        <p:sp>
          <p:nvSpPr>
            <p:cNvPr id="42" name="타원 41"/>
            <p:cNvSpPr/>
            <p:nvPr/>
          </p:nvSpPr>
          <p:spPr>
            <a:xfrm>
              <a:off x="4701268" y="876908"/>
              <a:ext cx="752845" cy="752845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43" name="직선 연결선 42"/>
            <p:cNvCxnSpPr>
              <a:stCxn id="42" idx="7"/>
              <a:endCxn id="42" idx="3"/>
            </p:cNvCxnSpPr>
            <p:nvPr/>
          </p:nvCxnSpPr>
          <p:spPr>
            <a:xfrm rot="5400000">
              <a:off x="4811520" y="987159"/>
              <a:ext cx="532341" cy="532343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42" idx="5"/>
              <a:endCxn id="42" idx="1"/>
            </p:cNvCxnSpPr>
            <p:nvPr/>
          </p:nvCxnSpPr>
          <p:spPr>
            <a:xfrm rot="10800000">
              <a:off x="4811519" y="987160"/>
              <a:ext cx="532342" cy="53234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7509" y="5376388"/>
            <a:ext cx="2290726" cy="101995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5993982" y="5284655"/>
            <a:ext cx="212269" cy="715893"/>
            <a:chOff x="1491345" y="3865438"/>
            <a:chExt cx="212269" cy="715893"/>
          </a:xfrm>
        </p:grpSpPr>
        <p:sp>
          <p:nvSpPr>
            <p:cNvPr id="71" name="순서도: 가산 접합 70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>
              <a:stCxn id="71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60877" y="5886367"/>
            <a:ext cx="1078480" cy="852752"/>
          </a:xfrm>
          <a:prstGeom prst="rect">
            <a:avLst/>
          </a:prstGeom>
        </p:spPr>
      </p:pic>
      <p:cxnSp>
        <p:nvCxnSpPr>
          <p:cNvPr id="75" name="직선 연결선 74"/>
          <p:cNvCxnSpPr>
            <a:endCxn id="8" idx="3"/>
          </p:cNvCxnSpPr>
          <p:nvPr/>
        </p:nvCxnSpPr>
        <p:spPr>
          <a:xfrm flipH="1">
            <a:off x="3898235" y="5048175"/>
            <a:ext cx="760851" cy="83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가산 접합 78"/>
          <p:cNvSpPr/>
          <p:nvPr/>
        </p:nvSpPr>
        <p:spPr>
          <a:xfrm>
            <a:off x="4615542" y="4873707"/>
            <a:ext cx="245543" cy="228898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369751" y="2515271"/>
            <a:ext cx="804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</a:t>
            </a:r>
            <a:r>
              <a:rPr lang="en-US" altLang="ko-KR" sz="900" dirty="0" err="1" smtClean="0"/>
              <a:t>RoomList</a:t>
            </a:r>
            <a:endParaRPr lang="ko-KR" altLang="en-US" sz="900" dirty="0"/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401108" y="2303352"/>
            <a:ext cx="1751264" cy="56739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61464" y="3739367"/>
            <a:ext cx="66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~Robby</a:t>
            </a:r>
            <a:endParaRPr lang="ko-KR" altLang="en-US" sz="900" dirty="0"/>
          </a:p>
        </p:txBody>
      </p:sp>
      <p:sp>
        <p:nvSpPr>
          <p:cNvPr id="86" name="직사각형 85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Lobby_ClassDiagram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34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57"/>
          <p:cNvSpPr/>
          <p:nvPr/>
        </p:nvSpPr>
        <p:spPr>
          <a:xfrm>
            <a:off x="78260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5" y="825433"/>
            <a:ext cx="1711082" cy="8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54" y="2491083"/>
            <a:ext cx="1870999" cy="599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2736269"/>
            <a:ext cx="1137872" cy="609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41" y="3552089"/>
            <a:ext cx="4073988" cy="5994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3739659"/>
            <a:ext cx="1493458" cy="60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4" y="5970067"/>
            <a:ext cx="2031914" cy="5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6" y="5970067"/>
            <a:ext cx="2031914" cy="599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3" y="4761078"/>
            <a:ext cx="1737287" cy="5994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1" y="2474938"/>
            <a:ext cx="2306223" cy="609574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3144174" y="2779725"/>
            <a:ext cx="671380" cy="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72" y="1324566"/>
            <a:ext cx="1869361" cy="60957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52" y="1720953"/>
            <a:ext cx="1635691" cy="6095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761089"/>
            <a:ext cx="1635691" cy="6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4855187"/>
            <a:ext cx="1493457" cy="59941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" y="3552089"/>
            <a:ext cx="1869361" cy="59941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5988934"/>
            <a:ext cx="2306223" cy="609574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786472" y="1629353"/>
            <a:ext cx="357701" cy="1150372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855949" y="2985602"/>
            <a:ext cx="461591" cy="671382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3034421" y="1835457"/>
            <a:ext cx="461591" cy="297167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4025905" y="3364547"/>
            <a:ext cx="609574" cy="218348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3007407" y="5592033"/>
            <a:ext cx="609574" cy="14649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275782" y="4323657"/>
            <a:ext cx="609574" cy="2683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459429" y="1065876"/>
            <a:ext cx="2029413" cy="2785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459429" y="2025740"/>
            <a:ext cx="2017623" cy="182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459429" y="3041056"/>
            <a:ext cx="2029413" cy="810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459429" y="3851797"/>
            <a:ext cx="2029413" cy="192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459429" y="3851797"/>
            <a:ext cx="2029413" cy="1303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459429" y="3851797"/>
            <a:ext cx="2029413" cy="2441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</p:cNvCxnSpPr>
          <p:nvPr/>
        </p:nvCxnSpPr>
        <p:spPr>
          <a:xfrm rot="5400000">
            <a:off x="10044619" y="1458886"/>
            <a:ext cx="350292" cy="17384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973468" y="2414838"/>
            <a:ext cx="405742" cy="23712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949766" y="3453854"/>
            <a:ext cx="393816" cy="177793"/>
          </a:xfrm>
          <a:prstGeom prst="bentConnector3">
            <a:avLst>
              <a:gd name="adj1" fmla="val 52092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5400000">
            <a:off x="10032825" y="4420260"/>
            <a:ext cx="505954" cy="3059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10171597" y="5518576"/>
            <a:ext cx="534332" cy="40638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2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http://www.brandbrief.co.kr/news/articleView.html?idxno=3062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3770" t="5440" r="3460" b="5310"/>
          <a:stretch>
            <a:fillRect/>
          </a:stretch>
        </p:blipFill>
        <p:spPr>
          <a:xfrm>
            <a:off x="1084659" y="1411960"/>
            <a:ext cx="10022682" cy="4820954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0114" y="794659"/>
            <a:ext cx="11277600" cy="5758542"/>
            <a:chOff x="614201" y="891685"/>
            <a:chExt cx="10569974" cy="4985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01" y="891685"/>
              <a:ext cx="3026774" cy="498527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657" y="1617818"/>
              <a:ext cx="3415057" cy="42591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02" y="1598970"/>
              <a:ext cx="3391373" cy="2562583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43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5332" y="707571"/>
            <a:ext cx="11458582" cy="5841147"/>
            <a:chOff x="265332" y="1201650"/>
            <a:chExt cx="10936068" cy="5347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2" y="1201650"/>
              <a:ext cx="3600087" cy="534706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82" y="2052609"/>
              <a:ext cx="3240742" cy="449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232" y="2052609"/>
              <a:ext cx="3631168" cy="4496109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8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20486"/>
            <a:ext cx="12035481" cy="612258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20293" y="740229"/>
            <a:ext cx="4196538" cy="5912714"/>
            <a:chOff x="973978" y="149433"/>
            <a:chExt cx="4196538" cy="61926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149433"/>
              <a:ext cx="4196538" cy="34253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3466679"/>
              <a:ext cx="4196538" cy="287542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100117" y="740229"/>
            <a:ext cx="4485704" cy="5907254"/>
            <a:chOff x="6857210" y="864038"/>
            <a:chExt cx="4078945" cy="55861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864038"/>
              <a:ext cx="4078250" cy="27979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3662028"/>
              <a:ext cx="4078945" cy="278814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30" y="1929908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49" y="3997121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67" y="3311225"/>
            <a:ext cx="2145876" cy="2562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22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84169" y="807216"/>
            <a:ext cx="3299581" cy="5781778"/>
            <a:chOff x="6371962" y="612127"/>
            <a:chExt cx="3299581" cy="57817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962" y="612127"/>
              <a:ext cx="3299581" cy="2747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965" y="3359289"/>
              <a:ext cx="3295578" cy="303461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48" y="807216"/>
            <a:ext cx="2810267" cy="2915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6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08" y="1349392"/>
            <a:ext cx="368668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4" y="3672386"/>
            <a:ext cx="3686689" cy="1876687"/>
          </a:xfrm>
          <a:prstGeom prst="rect">
            <a:avLst/>
          </a:prstGeom>
        </p:spPr>
      </p:pic>
      <p:pic>
        <p:nvPicPr>
          <p:cNvPr id="2050" name="Picture 2" descr="C:\Users\admin\Desktop\ch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255" y="679724"/>
            <a:ext cx="3162300" cy="61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9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접속화면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351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124200" y="2579914"/>
            <a:ext cx="2024743" cy="16004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110341" y="1861457"/>
            <a:ext cx="2231572" cy="718457"/>
            <a:chOff x="9307285" y="2775857"/>
            <a:chExt cx="2231572" cy="718457"/>
          </a:xfrm>
          <a:solidFill>
            <a:schemeClr val="bg1"/>
          </a:solidFill>
        </p:grpSpPr>
        <p:sp>
          <p:nvSpPr>
            <p:cNvPr id="9" name="직사각형 8"/>
            <p:cNvSpPr/>
            <p:nvPr/>
          </p:nvSpPr>
          <p:spPr>
            <a:xfrm>
              <a:off x="9307285" y="2775857"/>
              <a:ext cx="2231571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39215" y="2950419"/>
              <a:ext cx="21996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회원가입 버튼 클릭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466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482" name="Picture 2" descr="C:\Users\admin\Desktop\새 폴더\이미지 (2)\시현화면\회원가입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22" y="1143000"/>
            <a:ext cx="4264478" cy="53448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752836" y="4204694"/>
            <a:ext cx="1662571" cy="53137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929108" y="3486237"/>
            <a:ext cx="2231571" cy="718457"/>
            <a:chOff x="16762528" y="3031230"/>
            <a:chExt cx="2231571" cy="718457"/>
          </a:xfrm>
          <a:solidFill>
            <a:schemeClr val="bg1"/>
          </a:solidFill>
        </p:grpSpPr>
        <p:sp>
          <p:nvSpPr>
            <p:cNvPr id="8" name="직사각형 7"/>
            <p:cNvSpPr/>
            <p:nvPr/>
          </p:nvSpPr>
          <p:spPr>
            <a:xfrm>
              <a:off x="16762528" y="3031230"/>
              <a:ext cx="2231571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784300" y="3081841"/>
              <a:ext cx="2199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정보가 없으면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가입이 불가함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0906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3554" name="Picture 2" descr="C:\Users\admin\Desktop\새 폴더\이미지 (2)\시현화면\중복체크 2중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4" y="1204496"/>
            <a:ext cx="4380369" cy="51312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admin\Desktop\123123123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71" y="3239151"/>
            <a:ext cx="2738973" cy="11908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793265" y="1153885"/>
            <a:ext cx="3568449" cy="1066274"/>
            <a:chOff x="16762528" y="3031230"/>
            <a:chExt cx="2231571" cy="1066274"/>
          </a:xfrm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2231571" cy="71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62530" y="3081841"/>
              <a:ext cx="21996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아이디를 넣고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중복확인을 </a:t>
              </a:r>
              <a:r>
                <a:rPr lang="ko-KR" altLang="en-US" sz="2000" b="1" dirty="0" err="1" smtClean="0"/>
                <a:t>누를시</a:t>
              </a:r>
              <a:endParaRPr lang="ko-KR" altLang="en-US" sz="2000" b="1" dirty="0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>
            <a:off x="4679576" y="1828800"/>
            <a:ext cx="1088975" cy="3913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4" descr="C:\Users\admin\Desktop\아이디 중복 da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26" y="2155372"/>
            <a:ext cx="5842802" cy="41803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8820803" y="1872342"/>
            <a:ext cx="979714" cy="7835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47181" y="1247788"/>
            <a:ext cx="11697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중복확</a:t>
            </a:r>
            <a:r>
              <a:rPr lang="ko-KR" altLang="en-US" dirty="0"/>
              <a:t>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주요코드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84408" y="3059495"/>
            <a:ext cx="5570660" cy="2122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57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4578" name="Picture 2" descr="C:\Users\admin\Desktop\새 폴더\이미지 (2)\시현화면\중복체크 4사용가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57" y="1215130"/>
            <a:ext cx="4200317" cy="51206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>
            <a:off x="4657804" y="1828800"/>
            <a:ext cx="1088975" cy="3913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9" name="Picture 3" descr="C:\Users\admin\Desktop\qweqwew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67" y="2717800"/>
            <a:ext cx="4613479" cy="2115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742211" y="1462470"/>
            <a:ext cx="4664535" cy="718457"/>
            <a:chOff x="16762528" y="3031230"/>
            <a:chExt cx="2917021" cy="718457"/>
          </a:xfrm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2917021" cy="71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4457" y="3190403"/>
              <a:ext cx="2885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아이디가 중복이 아닐 경우 </a:t>
              </a:r>
              <a:endParaRPr lang="en-US" altLang="ko-KR" sz="20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26669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16979" y="5239813"/>
            <a:ext cx="5662652" cy="718457"/>
            <a:chOff x="16762528" y="3031230"/>
            <a:chExt cx="3541205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3541205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6568" y="3190403"/>
              <a:ext cx="344589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비밀번호를 하나만 넣고 회원가입을 누를 경우</a:t>
              </a:r>
              <a:endParaRPr lang="en-US" altLang="ko-KR" sz="2000" b="1" dirty="0" smtClean="0"/>
            </a:p>
          </p:txBody>
        </p:sp>
      </p:grpSp>
      <p:pic>
        <p:nvPicPr>
          <p:cNvPr id="25602" name="Picture 2" descr="C:\Users\admin\Desktop\새 폴더\이미지 (2)\시현화면\비밀번호 1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63" y="1350823"/>
            <a:ext cx="4259175" cy="49892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3" name="Picture 3" descr="C:\Users\admin\Desktop\비밀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3" y="2003965"/>
            <a:ext cx="532399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1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16977" y="5239813"/>
            <a:ext cx="5012874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비밀번호 확인이 맞지 않고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누를경우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7650" name="Picture 2" descr="C:\Users\admin\Desktop\새 폴더\이미지 (2)\시현화면\비밀번호 2비밀번호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58" y="1292554"/>
            <a:ext cx="4218655" cy="5105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admin\Desktop\비밀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3" y="2003965"/>
            <a:ext cx="532399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65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이름을 넣지 않고 가입버튼을 누를 경우</a:t>
              </a:r>
              <a:endParaRPr lang="en-US" altLang="ko-KR" sz="2000" b="1" dirty="0" smtClean="0"/>
            </a:p>
          </p:txBody>
        </p:sp>
      </p:grpSp>
      <p:pic>
        <p:nvPicPr>
          <p:cNvPr id="28674" name="Picture 2" descr="C:\Users\admin\Desktop\새 폴더\이미지 (2)\시현화면\비밀번호 3유효성, 확인 체크후 이름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5" y="1273629"/>
            <a:ext cx="4626819" cy="5181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484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자음만 넣을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C:\Users\admin\Desktop\새 폴더\이미지 (2)\시현화면\이름확인 1자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5" y="1274268"/>
            <a:ext cx="4389881" cy="51423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3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영어가 들어 갔을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admin\Desktop\새 폴더\이미지 (2)\시현화면\이름확인 2영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3" y="1151251"/>
            <a:ext cx="4599910" cy="53884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9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숫자가 들어갔을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C:\Users\admin\Desktop\새 폴더\이미지 (2)\시현화면\이름확인 3숫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53" y="1131010"/>
            <a:ext cx="4489339" cy="52589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0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4" y="6096126"/>
            <a:ext cx="4214316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월의 최대 일수를 초과 했을 경우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2770" name="Picture 2" descr="C:\Users\admin\Desktop\새 폴더\이미지 (2)\시현화면\생년월일 비정상 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7" y="1176035"/>
            <a:ext cx="4557597" cy="5338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3951514" y="3845466"/>
            <a:ext cx="1905000" cy="25047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1" name="Picture 3" descr="C:\Users\admin\Desktop\주민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87" y="752566"/>
            <a:ext cx="5312881" cy="13754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admin\Desktop\달말체크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4" b="4319"/>
          <a:stretch/>
        </p:blipFill>
        <p:spPr bwMode="auto">
          <a:xfrm>
            <a:off x="5502070" y="2349053"/>
            <a:ext cx="5699330" cy="34094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117771" y="2819400"/>
            <a:ext cx="5040084" cy="740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016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이메일에</a:t>
            </a:r>
            <a:r>
              <a:rPr lang="ko-KR" altLang="en-US" b="1" dirty="0" smtClean="0">
                <a:solidFill>
                  <a:schemeClr val="tx1"/>
                </a:solidFill>
              </a:rPr>
              <a:t> 비정상적인 값이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들어갈때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3794" name="Picture 2" descr="C:\Users\admin\Desktop\새 폴더\이미지 (2)\시현화면\이메일 비정상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9" y="1012370"/>
            <a:ext cx="4931568" cy="55497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242459" y="4942114"/>
            <a:ext cx="3614054" cy="14080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5" name="Picture 3" descr="C:\Users\admin\Desktop\캡처도구미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830" y="1012370"/>
            <a:ext cx="4293055" cy="18273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49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이메일에</a:t>
            </a:r>
            <a:r>
              <a:rPr lang="ko-KR" altLang="en-US" b="1" dirty="0" smtClean="0">
                <a:solidFill>
                  <a:schemeClr val="tx1"/>
                </a:solidFill>
              </a:rPr>
              <a:t> 비정상적인 값이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들어갈때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4818" name="Picture 2" descr="C:\Users\admin\Desktop\새 폴더\이미지 (2)\시현화면\회원가입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2" y="1050469"/>
            <a:ext cx="4306413" cy="55919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166257" y="5040086"/>
            <a:ext cx="3690256" cy="13101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561559" y="1012370"/>
            <a:ext cx="4821918" cy="4935492"/>
            <a:chOff x="4724845" y="1012370"/>
            <a:chExt cx="4821918" cy="4935492"/>
          </a:xfrm>
        </p:grpSpPr>
        <p:pic>
          <p:nvPicPr>
            <p:cNvPr id="34819" name="Picture 3" descr="C:\Users\admin\Desktop\회원 가입 중요사항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845" y="1012370"/>
              <a:ext cx="4821918" cy="4935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833247" y="1205002"/>
              <a:ext cx="4669971" cy="4550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633850" y="2068285"/>
            <a:ext cx="2492839" cy="10341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패턴이 맞으면 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700" dirty="0" smtClean="0">
                <a:solidFill>
                  <a:schemeClr val="tx1"/>
                </a:solidFill>
              </a:rPr>
              <a:t>DB</a:t>
            </a:r>
            <a:r>
              <a:rPr lang="ko-KR" altLang="en-US" sz="1700" dirty="0" smtClean="0">
                <a:solidFill>
                  <a:schemeClr val="tx1"/>
                </a:solidFill>
              </a:rPr>
              <a:t>에 저장되고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틀리면 </a:t>
            </a:r>
            <a:r>
              <a:rPr lang="en-US" altLang="ko-KR" sz="1700" dirty="0" smtClean="0">
                <a:solidFill>
                  <a:schemeClr val="tx1"/>
                </a:solidFill>
              </a:rPr>
              <a:t/>
            </a:r>
            <a:br>
              <a:rPr lang="en-US" altLang="ko-KR" sz="1700" dirty="0" smtClean="0">
                <a:solidFill>
                  <a:schemeClr val="tx1"/>
                </a:solidFill>
              </a:rPr>
            </a:br>
            <a:r>
              <a:rPr lang="ko-KR" altLang="en-US" sz="1700" dirty="0" smtClean="0">
                <a:solidFill>
                  <a:schemeClr val="tx1"/>
                </a:solidFill>
              </a:rPr>
              <a:t>재입력을 받음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8349346" y="2585356"/>
            <a:ext cx="12845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60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" name="직선 화살표 연결선 3"/>
          <p:cNvCxnSpPr>
            <a:stCxn id="6" idx="2"/>
          </p:cNvCxnSpPr>
          <p:nvPr/>
        </p:nvCxnSpPr>
        <p:spPr>
          <a:xfrm>
            <a:off x="1869508" y="2993961"/>
            <a:ext cx="3812835" cy="124058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620486" y="2275504"/>
            <a:ext cx="2498044" cy="718457"/>
            <a:chOff x="9040813" y="2775857"/>
            <a:chExt cx="2498044" cy="718457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9040813" y="2775857"/>
              <a:ext cx="2498043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40813" y="2950419"/>
              <a:ext cx="249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계정 찾기 버튼 클릭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9290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5842" name="Picture 2" descr="C:\Users\admin\Desktop\새 폴더\이미지 (2)\시현화면\계정찾기 1 초기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086" y="998222"/>
            <a:ext cx="4631712" cy="56482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09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6866" name="Picture 2" descr="C:\Users\admin\Desktop\새 폴더\이미지 (2)\시현화면\계정찾기 2 빈화면 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619" y="1007830"/>
            <a:ext cx="4493067" cy="5578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8" idx="2"/>
          </p:cNvCxnSpPr>
          <p:nvPr/>
        </p:nvCxnSpPr>
        <p:spPr>
          <a:xfrm>
            <a:off x="1926773" y="3037893"/>
            <a:ext cx="2752803" cy="14582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1" y="2319436"/>
            <a:ext cx="2939143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아무 값도 넣지 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계정 찾기를 누를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914" name="Picture 2" descr="C:\Users\admin\Desktop\새 폴더 (2)\이름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2" y="2125430"/>
            <a:ext cx="3797298" cy="20300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70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1" y="2319436"/>
            <a:ext cx="2939143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이름만 넣고 계정 찾기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버튼을 </a:t>
            </a:r>
            <a:r>
              <a:rPr lang="ko-KR" altLang="en-US" dirty="0" err="1" smtClean="0">
                <a:solidFill>
                  <a:schemeClr val="tx1"/>
                </a:solidFill>
              </a:rPr>
              <a:t>누를경우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6868" name="Picture 4" descr="C:\Users\admin\Desktop\새 폴더\이미지 (2)\시현화면\계정찾기 5 정상적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950249"/>
            <a:ext cx="4809189" cy="57444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8" idx="2"/>
          </p:cNvCxnSpPr>
          <p:nvPr/>
        </p:nvCxnSpPr>
        <p:spPr>
          <a:xfrm>
            <a:off x="1926773" y="3037893"/>
            <a:ext cx="3135881" cy="14582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admin\Desktop\새 폴더 (2)\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0" y="2699400"/>
            <a:ext cx="3130550" cy="151355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721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7891" name="Picture 3" descr="C:\Users\admin\Desktop\새 폴더\이미지 (2)\시현화면\계정찾기 7 이메일 다를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47" y="934484"/>
            <a:ext cx="4536621" cy="56651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06159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하나라도 값이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일치하지 않을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506159" y="2362200"/>
            <a:ext cx="1499784" cy="22139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7452"/>
          <a:stretch/>
        </p:blipFill>
        <p:spPr bwMode="auto"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에서 값을 불러와서 비교를 해준다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0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Desktop\새 폴더\이미지 (2)\시현화면\계정찾기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888665"/>
            <a:ext cx="4890221" cy="57285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99331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정상적으로 일치할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907852" y="2362200"/>
            <a:ext cx="1098091" cy="153488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7452"/>
          <a:stretch/>
        </p:blipFill>
        <p:spPr bwMode="auto"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에서 값을 불러와서 비교를 해준다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5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613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6520543" y="3048000"/>
            <a:ext cx="2667001" cy="89262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307285" y="2775857"/>
            <a:ext cx="2231571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버튼 클릭</a:t>
            </a:r>
          </a:p>
        </p:txBody>
      </p:sp>
    </p:spTree>
    <p:extLst>
      <p:ext uri="{BB962C8B-B14F-4D97-AF65-F5344CB8AC3E}">
        <p14:creationId xmlns:p14="http://schemas.microsoft.com/office/powerpoint/2010/main" val="2097749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 descr="C:\Users\admin\Desktop\새 폴더\이미지 (2)\유저시현화면\로그인 빈화면 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68" y="1182435"/>
            <a:ext cx="4541838" cy="53260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95" y="1182435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값을 넣지 않을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81400" y="4016829"/>
            <a:ext cx="2384223" cy="15712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93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0" name="Picture 2" descr="C:\Users\admin\Desktop\새 폴더\이미지 (2)\시현화면\로그인 1.비정상적 아이디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4" y="1208315"/>
            <a:ext cx="4308022" cy="52469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208315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ID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값만 넣을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657600" y="4114800"/>
            <a:ext cx="2308024" cy="1473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323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/>
              <a:t>외부에서 </a:t>
            </a:r>
            <a:r>
              <a:rPr lang="ko-KR" altLang="en-US" sz="2400" b="1">
                <a:solidFill>
                  <a:srgbClr val="FF0000"/>
                </a:solidFill>
              </a:rPr>
              <a:t>실내 소비 증가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1" name="Picture 3" descr="C:\Users\admin\Desktop\새 폴더\이미지 (2)\시현화면\로그인 2.비밀번호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1" y="1219201"/>
            <a:ext cx="4259563" cy="52142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143768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PW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값만 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넣을경우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331029" y="3826329"/>
            <a:ext cx="2634595" cy="17617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16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ID, PW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중 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하나라도 틀릴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171" name="Picture 3" descr="C:\Users\admin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143768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admin\Desktop\새 폴더\이미지 (2)\시현화면\로그인 3. 아이디 비밀번호 오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1" y="1143768"/>
            <a:ext cx="4612687" cy="54033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3657600" y="4114800"/>
            <a:ext cx="2308024" cy="1473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5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8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434" name="Picture 2" descr="C:\Users\admin\Desktop\새 폴더\이미지 (2)\시현화면\로그인 5. 정상적방법으로 로그인성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9" y="1148309"/>
            <a:ext cx="4318355" cy="51855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dmin\Desktop\1231231322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32" y="1204914"/>
            <a:ext cx="4267200" cy="14076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361032" y="2739618"/>
            <a:ext cx="4789448" cy="3564428"/>
            <a:chOff x="5715266" y="2739618"/>
            <a:chExt cx="4789448" cy="3564428"/>
          </a:xfrm>
        </p:grpSpPr>
        <p:pic>
          <p:nvPicPr>
            <p:cNvPr id="18436" name="Picture 4" descr="C:\Users\admin\Desktop\로그인 da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266" y="2739618"/>
              <a:ext cx="4789448" cy="35644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859616" y="3741101"/>
              <a:ext cx="4590667" cy="1113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H="1">
            <a:off x="9209903" y="2306595"/>
            <a:ext cx="1260389" cy="1342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41096" y="1585577"/>
            <a:ext cx="11697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주요코드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89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dmin\Desktop\로그인 중요부분.PNG"/>
          <p:cNvPicPr>
            <a:picLocks noChangeAspect="1" noChangeArrowheads="1"/>
          </p:cNvPicPr>
          <p:nvPr/>
        </p:nvPicPr>
        <p:blipFill rotWithShape="1">
          <a:blip r:embed="rId2"/>
          <a:srcRect t="21870" r="3230" b="25520"/>
          <a:stretch>
            <a:fillRect/>
          </a:stretch>
        </p:blipFill>
        <p:spPr>
          <a:xfrm>
            <a:off x="4684939" y="2884714"/>
            <a:ext cx="5336721" cy="2971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도형 155"/>
          <p:cNvSpPr/>
          <p:nvPr/>
        </p:nvSpPr>
        <p:spPr>
          <a:xfrm>
            <a:off x="332741" y="173988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시연화면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로그인</a:t>
            </a:r>
          </a:p>
        </p:txBody>
      </p:sp>
      <p:cxnSp>
        <p:nvCxnSpPr>
          <p:cNvPr id="8" name="직선 화살표 연결선 7"/>
          <p:cNvCxnSpPr>
            <a:stCxn id="9" idx="2"/>
          </p:cNvCxnSpPr>
          <p:nvPr/>
        </p:nvCxnSpPr>
        <p:spPr>
          <a:xfrm flipH="1">
            <a:off x="8752115" y="2231908"/>
            <a:ext cx="2171548" cy="9684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51571" y="1585577"/>
            <a:ext cx="21441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중복로그인 </a:t>
            </a:r>
          </a:p>
          <a:p>
            <a:pPr algn="ctr">
              <a:defRPr/>
            </a:pPr>
            <a:r>
              <a:rPr lang="ko-KR" altLang="en-US"/>
              <a:t>주요코드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99314" y="2884714"/>
            <a:ext cx="3907972" cy="2971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010" name="Picture 2" descr="C:\Users\admin\Desktop\새 폴더 (2)\중복로그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512" y="1053914"/>
            <a:ext cx="4415214" cy="56368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011" name="Picture 3" descr="C:\Users\admin\Desktop\새 폴더 (2)\로그인중복확인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09734" y="1090277"/>
            <a:ext cx="4590744" cy="13295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5422" y="963915"/>
            <a:ext cx="6472715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000850" y="1317940"/>
            <a:ext cx="4581196" cy="3427163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194127" y="5217332"/>
            <a:ext cx="534206" cy="0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76938" y="1554922"/>
            <a:ext cx="1948626" cy="567530"/>
            <a:chOff x="501158" y="1612072"/>
            <a:chExt cx="1948626" cy="567530"/>
          </a:xfrm>
        </p:grpSpPr>
        <p:sp>
          <p:nvSpPr>
            <p:cNvPr id="23" name="직사각형 22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663" y="1723195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게임방 리스트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010376" y="4855188"/>
            <a:ext cx="4571671" cy="1599285"/>
          </a:xfrm>
          <a:prstGeom prst="rect">
            <a:avLst/>
          </a:prstGeom>
          <a:solidFill>
            <a:srgbClr val="42C7F1">
              <a:alpha val="15000"/>
            </a:srgbClr>
          </a:solidFill>
          <a:ln w="28575">
            <a:solidFill>
              <a:srgbClr val="42C7F1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3" name="직선 화살표 연결선 12"/>
          <p:cNvCxnSpPr/>
          <p:nvPr/>
        </p:nvCxnSpPr>
        <p:spPr>
          <a:xfrm rot="10800000">
            <a:off x="2473190" y="5217333"/>
            <a:ext cx="537185" cy="0"/>
          </a:xfrm>
          <a:prstGeom prst="straightConnector1">
            <a:avLst/>
          </a:prstGeom>
          <a:ln w="28575">
            <a:solidFill>
              <a:srgbClr val="42C7F1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728602" y="1317940"/>
            <a:ext cx="1453539" cy="3427163"/>
          </a:xfrm>
          <a:prstGeom prst="rect">
            <a:avLst/>
          </a:prstGeom>
          <a:solidFill>
            <a:srgbClr val="0000FF">
              <a:alpha val="15000"/>
            </a:srgbClr>
          </a:solidFill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87397" y="2122453"/>
            <a:ext cx="540938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476938" y="4933567"/>
            <a:ext cx="1948626" cy="567530"/>
            <a:chOff x="501158" y="1612072"/>
            <a:chExt cx="1948626" cy="567530"/>
          </a:xfrm>
        </p:grpSpPr>
        <p:sp>
          <p:nvSpPr>
            <p:cNvPr id="27" name="직사각형 26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0663" y="1713670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로비 채팅창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766435" y="1700538"/>
            <a:ext cx="1948626" cy="843828"/>
            <a:chOff x="501158" y="1473923"/>
            <a:chExt cx="1948626" cy="843828"/>
          </a:xfrm>
        </p:grpSpPr>
        <p:sp>
          <p:nvSpPr>
            <p:cNvPr id="30" name="직사각형 29"/>
            <p:cNvSpPr/>
            <p:nvPr/>
          </p:nvSpPr>
          <p:spPr>
            <a:xfrm>
              <a:off x="501158" y="1473923"/>
              <a:ext cx="1948626" cy="84382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0663" y="1575520"/>
              <a:ext cx="1649616" cy="6390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로비 접속</a:t>
              </a:r>
            </a:p>
            <a:p>
              <a:pPr algn="ctr">
                <a:defRPr/>
              </a:pPr>
              <a:r>
                <a:rPr lang="ko-KR" altLang="en-US" b="1"/>
                <a:t>유저 리스트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7728603" y="4855188"/>
            <a:ext cx="1458793" cy="911400"/>
          </a:xfrm>
          <a:prstGeom prst="rect">
            <a:avLst/>
          </a:prstGeom>
          <a:solidFill>
            <a:srgbClr val="FF6600">
              <a:alpha val="15000"/>
            </a:srgbClr>
          </a:solidFill>
          <a:ln w="28575">
            <a:solidFill>
              <a:srgbClr val="FF66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rot="10800000">
            <a:off x="2463665" y="1838687"/>
            <a:ext cx="5371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9766435" y="4933567"/>
            <a:ext cx="1948626" cy="567530"/>
            <a:chOff x="501158" y="1612072"/>
            <a:chExt cx="1948626" cy="567530"/>
          </a:xfrm>
        </p:grpSpPr>
        <p:sp>
          <p:nvSpPr>
            <p:cNvPr id="38" name="직사각형 37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0663" y="1723195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</a:t>
              </a: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>
            <a:off x="9190191" y="6152912"/>
            <a:ext cx="534206" cy="0"/>
          </a:xfrm>
          <a:prstGeom prst="straightConnector1">
            <a:avLst/>
          </a:prstGeom>
          <a:ln w="28575">
            <a:solidFill>
              <a:srgbClr val="4DEF5D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731397" y="5851350"/>
            <a:ext cx="1458793" cy="603123"/>
          </a:xfrm>
          <a:prstGeom prst="rect">
            <a:avLst/>
          </a:prstGeom>
          <a:solidFill>
            <a:srgbClr val="4DEF5D">
              <a:alpha val="15000"/>
            </a:srgbClr>
          </a:solidFill>
          <a:ln w="28575">
            <a:solidFill>
              <a:srgbClr val="4DEF5D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9766435" y="5766588"/>
            <a:ext cx="1948626" cy="567530"/>
            <a:chOff x="501158" y="1612072"/>
            <a:chExt cx="1948626" cy="567530"/>
          </a:xfrm>
        </p:grpSpPr>
        <p:sp>
          <p:nvSpPr>
            <p:cNvPr id="43" name="직사각형 42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0663" y="1732720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게임종료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142" y="992700"/>
            <a:ext cx="6445024" cy="5613235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0370" y="992700"/>
            <a:ext cx="6445024" cy="561323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397989" y="1353680"/>
            <a:ext cx="9323276" cy="33610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018082" y="1826468"/>
            <a:ext cx="1948626" cy="1972849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67587" y="1965750"/>
            <a:ext cx="1649616" cy="17375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게임이 가능한 게임방 리스트</a:t>
            </a:r>
          </a:p>
          <a:p>
            <a:pPr algn="ctr">
              <a:defRPr/>
            </a:pPr>
            <a:r>
              <a:rPr lang="en-US" altLang="ko-KR" b="1"/>
              <a:t>(1~18</a:t>
            </a:r>
            <a:r>
              <a:rPr lang="ko-KR" altLang="en-US" b="1"/>
              <a:t>번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</a:p>
          <a:p>
            <a:pPr algn="ctr">
              <a:defRPr/>
            </a:pPr>
            <a:r>
              <a:rPr lang="ko-KR" altLang="en-US" b="1"/>
              <a:t>방 버튼을</a:t>
            </a:r>
          </a:p>
          <a:p>
            <a:pPr algn="ctr">
              <a:defRPr/>
            </a:pPr>
            <a:r>
              <a:rPr lang="ko-KR" altLang="en-US" b="1"/>
              <a:t>클릭해</a:t>
            </a:r>
          </a:p>
          <a:p>
            <a:pPr algn="ctr">
              <a:defRPr/>
            </a:pPr>
            <a:r>
              <a:rPr lang="ko-KR" altLang="en-US" b="1"/>
              <a:t>게임방에 입장</a:t>
            </a:r>
          </a:p>
        </p:txBody>
      </p:sp>
      <p:cxnSp>
        <p:nvCxnSpPr>
          <p:cNvPr id="24" name="직선 화살표 연결선 23"/>
          <p:cNvCxnSpPr>
            <a:endCxn id="11" idx="1"/>
          </p:cNvCxnSpPr>
          <p:nvPr/>
        </p:nvCxnSpPr>
        <p:spPr>
          <a:xfrm rot="16200000" flipH="1">
            <a:off x="9264426" y="2059237"/>
            <a:ext cx="1210494" cy="2968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2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5163987" y="1305037"/>
            <a:ext cx="1536043" cy="3477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298730" y="1166897"/>
            <a:ext cx="3296941" cy="883362"/>
            <a:chOff x="7298730" y="1309772"/>
            <a:chExt cx="3296941" cy="883362"/>
          </a:xfrm>
        </p:grpSpPr>
        <p:sp>
          <p:nvSpPr>
            <p:cNvPr id="11" name="직사각형 10"/>
            <p:cNvSpPr/>
            <p:nvPr/>
          </p:nvSpPr>
          <p:spPr>
            <a:xfrm>
              <a:off x="7298730" y="1309772"/>
              <a:ext cx="3296941" cy="88336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72035" y="1447912"/>
              <a:ext cx="3147437" cy="635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실시간으로 로비 접속 유저를 보여줌</a:t>
              </a:r>
            </a:p>
          </p:txBody>
        </p:sp>
      </p:grpSp>
      <p:sp>
        <p:nvSpPr>
          <p:cNvPr id="44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942" y="2722658"/>
            <a:ext cx="4920758" cy="332849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24" name="직선 화살표 연결선 23"/>
          <p:cNvCxnSpPr>
            <a:endCxn id="11" idx="1"/>
          </p:cNvCxnSpPr>
          <p:nvPr/>
        </p:nvCxnSpPr>
        <p:spPr>
          <a:xfrm flipV="1">
            <a:off x="6700030" y="1608578"/>
            <a:ext cx="5987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149212" y="3648075"/>
            <a:ext cx="2873095" cy="1193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8347634" y="2338954"/>
            <a:ext cx="3431919" cy="723845"/>
            <a:chOff x="10008557" y="1883617"/>
            <a:chExt cx="2133522" cy="1060779"/>
          </a:xfrm>
        </p:grpSpPr>
        <p:sp>
          <p:nvSpPr>
            <p:cNvPr id="51" name="직사각형 50"/>
            <p:cNvSpPr/>
            <p:nvPr/>
          </p:nvSpPr>
          <p:spPr>
            <a:xfrm>
              <a:off x="10008557" y="1883617"/>
              <a:ext cx="2133522" cy="106077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041045" y="2004657"/>
              <a:ext cx="2101034" cy="873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유저가 로그인을 하거나</a:t>
              </a:r>
              <a:r>
                <a:rPr lang="en-US" altLang="ko-KR" sz="1100"/>
                <a:t>,</a:t>
              </a:r>
              <a:r>
                <a:rPr lang="ko-KR" altLang="en-US" sz="1100"/>
                <a:t> 게임방 입장</a:t>
              </a:r>
              <a:r>
                <a:rPr lang="en-US" altLang="ko-KR" sz="1100"/>
                <a:t>,</a:t>
              </a:r>
              <a:r>
                <a:rPr lang="ko-KR" altLang="en-US" sz="1100"/>
                <a:t> 게임방 퇴장시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</a:t>
              </a:r>
              <a:r>
                <a:rPr lang="en-US" altLang="ko-KR" sz="1100"/>
                <a:t>‘</a:t>
              </a:r>
              <a:r>
                <a:rPr lang="ko-KR" altLang="en-US" sz="1100"/>
                <a:t>게임 타입의 데이터를 서버에 보내면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DB</a:t>
              </a:r>
              <a:r>
                <a:rPr lang="ko-KR" altLang="en-US" sz="1100"/>
                <a:t>에서 실시간으로 유저리스트를 가져옴</a:t>
              </a:r>
            </a:p>
          </p:txBody>
        </p:sp>
      </p:grpSp>
      <p:cxnSp>
        <p:nvCxnSpPr>
          <p:cNvPr id="53" name="직선 화살표 연결선 52"/>
          <p:cNvCxnSpPr>
            <a:stCxn id="51" idx="2"/>
            <a:endCxn id="49" idx="0"/>
          </p:cNvCxnSpPr>
          <p:nvPr/>
        </p:nvCxnSpPr>
        <p:spPr>
          <a:xfrm rot="10800000" flipV="1">
            <a:off x="8585760" y="3062799"/>
            <a:ext cx="1477834" cy="58527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458780" y="4839278"/>
            <a:ext cx="4660065" cy="166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22164" y="2606985"/>
            <a:ext cx="2630745" cy="822014"/>
            <a:chOff x="501158" y="1612072"/>
            <a:chExt cx="1948626" cy="822014"/>
          </a:xfrm>
        </p:grpSpPr>
        <p:sp>
          <p:nvSpPr>
            <p:cNvPr id="11" name="직사각형 10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5307" y="1723194"/>
              <a:ext cx="1720326" cy="637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채팅창에서 유저들이 대화할 경우</a:t>
              </a:r>
            </a:p>
          </p:txBody>
        </p:sp>
      </p:grpSp>
      <p:cxnSp>
        <p:nvCxnSpPr>
          <p:cNvPr id="24" name="직선 화살표 연결선 23"/>
          <p:cNvCxnSpPr>
            <a:stCxn id="8" idx="0"/>
            <a:endCxn id="11" idx="2"/>
          </p:cNvCxnSpPr>
          <p:nvPr/>
        </p:nvCxnSpPr>
        <p:spPr>
          <a:xfrm rot="5400000" flipH="1" flipV="1">
            <a:off x="2258033" y="3959779"/>
            <a:ext cx="1410284" cy="348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604622" y="846894"/>
            <a:ext cx="5370511" cy="3057425"/>
            <a:chOff x="4772481" y="3039182"/>
            <a:chExt cx="5886752" cy="3351320"/>
          </a:xfrm>
        </p:grpSpPr>
        <p:sp>
          <p:nvSpPr>
            <p:cNvPr id="38" name="직사각형 37"/>
            <p:cNvSpPr/>
            <p:nvPr/>
          </p:nvSpPr>
          <p:spPr>
            <a:xfrm>
              <a:off x="4772481" y="3039182"/>
              <a:ext cx="5886752" cy="3351320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91531" y="3088333"/>
              <a:ext cx="4800846" cy="326406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4621" y="4120650"/>
            <a:ext cx="5370511" cy="231737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/>
          <p:nvPr/>
        </p:nvCxnSpPr>
        <p:spPr>
          <a:xfrm rot="16200000" flipH="1">
            <a:off x="7875434" y="4033356"/>
            <a:ext cx="828909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257925" y="1693013"/>
            <a:ext cx="3736429" cy="1214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직선 화살표 연결선 44"/>
          <p:cNvCxnSpPr>
            <a:stCxn id="41" idx="0"/>
            <a:endCxn id="44" idx="1"/>
          </p:cNvCxnSpPr>
          <p:nvPr/>
        </p:nvCxnSpPr>
        <p:spPr>
          <a:xfrm flipV="1">
            <a:off x="8126140" y="1077476"/>
            <a:ext cx="1597558" cy="615537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6" name="그룹 45"/>
          <p:cNvGrpSpPr/>
          <p:nvPr/>
        </p:nvGrpSpPr>
        <p:grpSpPr>
          <a:xfrm>
            <a:off x="9700154" y="613410"/>
            <a:ext cx="2184227" cy="909082"/>
            <a:chOff x="9700154" y="613410"/>
            <a:chExt cx="2184227" cy="909082"/>
          </a:xfrm>
        </p:grpSpPr>
        <p:sp>
          <p:nvSpPr>
            <p:cNvPr id="43" name="직사각형 42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723698" y="701556"/>
              <a:ext cx="2137139" cy="75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JTextField</a:t>
              </a:r>
              <a:r>
                <a:rPr lang="ko-KR" altLang="en-US" sz="1100"/>
                <a:t>에서 입력한 내용을</a:t>
              </a:r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 형식에 맞추어</a:t>
              </a:r>
            </a:p>
            <a:p>
              <a:pPr algn="ctr">
                <a:defRPr/>
              </a:pPr>
              <a:r>
                <a:rPr lang="ko-KR" altLang="en-US" sz="1100"/>
                <a:t>서버에 전송해 다른 유저들에게 메세지를 보내준다 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870523" y="4596056"/>
            <a:ext cx="5066507" cy="7023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화살표 연결선 50"/>
          <p:cNvCxnSpPr>
            <a:stCxn id="47" idx="0"/>
            <a:endCxn id="49" idx="2"/>
          </p:cNvCxnSpPr>
          <p:nvPr/>
        </p:nvCxnSpPr>
        <p:spPr>
          <a:xfrm flipV="1">
            <a:off x="8403777" y="4292100"/>
            <a:ext cx="2388490" cy="30395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/>
          <p:cNvGrpSpPr/>
          <p:nvPr/>
        </p:nvGrpSpPr>
        <p:grpSpPr>
          <a:xfrm>
            <a:off x="9700154" y="3539384"/>
            <a:ext cx="2184227" cy="752716"/>
            <a:chOff x="9700154" y="613410"/>
            <a:chExt cx="2184227" cy="752716"/>
          </a:xfrm>
        </p:grpSpPr>
        <p:sp>
          <p:nvSpPr>
            <p:cNvPr id="49" name="직사각형 48"/>
            <p:cNvSpPr/>
            <p:nvPr/>
          </p:nvSpPr>
          <p:spPr>
            <a:xfrm>
              <a:off x="9700154" y="613410"/>
              <a:ext cx="2184227" cy="75271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723698" y="711081"/>
              <a:ext cx="2137139" cy="590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Reciver</a:t>
              </a:r>
              <a:r>
                <a:rPr lang="ko-KR" altLang="en-US" sz="1100"/>
                <a:t>에서 </a:t>
              </a: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타입으로</a:t>
              </a:r>
            </a:p>
            <a:p>
              <a:pPr algn="ctr">
                <a:defRPr/>
              </a:pPr>
              <a:r>
                <a:rPr lang="ko-KR" altLang="en-US" sz="1100"/>
                <a:t>전송된 채팅내용을 받아와</a:t>
              </a:r>
            </a:p>
            <a:p>
              <a:pPr algn="ctr">
                <a:defRPr/>
              </a:pPr>
              <a:r>
                <a:rPr lang="en-US" altLang="ko-KR" sz="1100"/>
                <a:t>JTextArea(</a:t>
              </a:r>
              <a:r>
                <a:rPr lang="ko-KR" altLang="en-US" sz="1100"/>
                <a:t>채팅창</a:t>
              </a:r>
              <a:r>
                <a:rPr lang="en-US" altLang="ko-KR" sz="1100"/>
                <a:t>)</a:t>
              </a:r>
              <a:r>
                <a:rPr lang="ko-KR" altLang="en-US" sz="1100"/>
                <a:t>에 입력해준다</a:t>
              </a:r>
            </a:p>
          </p:txBody>
        </p:sp>
      </p:grpSp>
      <p:sp>
        <p:nvSpPr>
          <p:cNvPr id="58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9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73370"/>
          <a:stretch>
            <a:fillRect/>
          </a:stretch>
        </p:blipFill>
        <p:spPr>
          <a:xfrm>
            <a:off x="332741" y="2303122"/>
            <a:ext cx="1309459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4821" y="920836"/>
            <a:ext cx="4917541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439372" y="5258754"/>
            <a:ext cx="1096196" cy="7047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직선 화살표 연결선 42"/>
          <p:cNvCxnSpPr>
            <a:stCxn id="42" idx="3"/>
            <a:endCxn id="44" idx="1"/>
          </p:cNvCxnSpPr>
          <p:nvPr/>
        </p:nvCxnSpPr>
        <p:spPr>
          <a:xfrm rot="5400000" flipH="1" flipV="1">
            <a:off x="849269" y="3748580"/>
            <a:ext cx="2548857" cy="11762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711826" y="1327486"/>
            <a:ext cx="3103530" cy="3469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2711826" y="5374177"/>
            <a:ext cx="2630745" cy="589343"/>
            <a:chOff x="501158" y="1612072"/>
            <a:chExt cx="1948626" cy="822014"/>
          </a:xfrm>
        </p:grpSpPr>
        <p:sp>
          <p:nvSpPr>
            <p:cNvPr id="46" name="직사각형 45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8232" y="1785688"/>
              <a:ext cx="1834476" cy="512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랭킹버튼을 누른 경우</a:t>
              </a:r>
            </a:p>
          </p:txBody>
        </p:sp>
      </p:grpSp>
      <p:cxnSp>
        <p:nvCxnSpPr>
          <p:cNvPr id="49" name="직선 화살표 연결선 48"/>
          <p:cNvCxnSpPr>
            <a:stCxn id="42" idx="3"/>
            <a:endCxn id="46" idx="1"/>
          </p:cNvCxnSpPr>
          <p:nvPr/>
        </p:nvCxnSpPr>
        <p:spPr>
          <a:xfrm>
            <a:off x="1535568" y="5611137"/>
            <a:ext cx="1176257" cy="57711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5952837" y="1326679"/>
            <a:ext cx="5660464" cy="4106635"/>
            <a:chOff x="6255963" y="1025611"/>
            <a:chExt cx="5660464" cy="4106635"/>
          </a:xfrm>
        </p:grpSpPr>
        <p:sp>
          <p:nvSpPr>
            <p:cNvPr id="58" name="직사각형 57"/>
            <p:cNvSpPr/>
            <p:nvPr/>
          </p:nvSpPr>
          <p:spPr>
            <a:xfrm>
              <a:off x="6255963" y="1025611"/>
              <a:ext cx="5660464" cy="4106635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13113" y="1084826"/>
              <a:ext cx="5502635" cy="399979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3" name="직사각형 52"/>
          <p:cNvSpPr/>
          <p:nvPr/>
        </p:nvSpPr>
        <p:spPr>
          <a:xfrm>
            <a:off x="5990937" y="1361029"/>
            <a:ext cx="2792132" cy="16435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7" idx="1"/>
          </p:cNvCxnSpPr>
          <p:nvPr/>
        </p:nvCxnSpPr>
        <p:spPr>
          <a:xfrm rot="16200000" flipH="1">
            <a:off x="8620924" y="2344962"/>
            <a:ext cx="546798" cy="222508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그룹 54"/>
          <p:cNvGrpSpPr/>
          <p:nvPr/>
        </p:nvGrpSpPr>
        <p:grpSpPr>
          <a:xfrm>
            <a:off x="8974925" y="2322172"/>
            <a:ext cx="2843709" cy="792747"/>
            <a:chOff x="9700154" y="613410"/>
            <a:chExt cx="2184227" cy="909082"/>
          </a:xfrm>
        </p:grpSpPr>
        <p:sp>
          <p:nvSpPr>
            <p:cNvPr id="56" name="직사각형 55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723699" y="743848"/>
              <a:ext cx="2137138" cy="673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유저들의 최고점이 저장되어있는 </a:t>
              </a:r>
              <a:r>
                <a:rPr lang="en-US" altLang="ko-KR" sz="1100"/>
                <a:t>DB</a:t>
              </a:r>
              <a:r>
                <a:rPr lang="ko-KR" altLang="en-US" sz="1100"/>
                <a:t>에서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ID</a:t>
              </a:r>
              <a:r>
                <a:rPr lang="ko-KR" altLang="en-US" sz="1100"/>
                <a:t>와 점수를 가져와 </a:t>
              </a:r>
              <a:r>
                <a:rPr lang="en-US" altLang="ko-KR" sz="1100"/>
                <a:t>TreeSet</a:t>
              </a:r>
              <a:r>
                <a:rPr lang="ko-KR" altLang="en-US" sz="1100"/>
                <a:t>에 넣어</a:t>
              </a:r>
              <a:br>
                <a:rPr lang="ko-KR" altLang="en-US" sz="1100"/>
              </a:br>
              <a:r>
                <a:rPr lang="ko-KR" altLang="en-US" sz="1100"/>
                <a:t>점수 비교 후 순위 출력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8169467" y="1543126"/>
            <a:ext cx="3206509" cy="851098"/>
            <a:chOff x="7221716" y="1252286"/>
            <a:chExt cx="3206509" cy="851098"/>
          </a:xfrm>
        </p:grpSpPr>
        <p:sp>
          <p:nvSpPr>
            <p:cNvPr id="43" name="직사각형 42"/>
            <p:cNvSpPr/>
            <p:nvPr/>
          </p:nvSpPr>
          <p:spPr>
            <a:xfrm>
              <a:off x="7221716" y="1252286"/>
              <a:ext cx="3206509" cy="85109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02292" y="1372934"/>
              <a:ext cx="2845358" cy="634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게임종료버튼을 누를 경우</a:t>
              </a:r>
            </a:p>
            <a:p>
              <a:pPr algn="ctr">
                <a:defRPr/>
              </a:pPr>
              <a:r>
                <a:rPr lang="ko-KR" altLang="en-US" b="1"/>
                <a:t>게임 종료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6022" y="963915"/>
            <a:ext cx="6472715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>
            <a:stCxn id="41" idx="3"/>
            <a:endCxn id="43" idx="2"/>
          </p:cNvCxnSpPr>
          <p:nvPr/>
        </p:nvCxnSpPr>
        <p:spPr>
          <a:xfrm rot="5400000" flipH="1" flipV="1">
            <a:off x="6592411" y="2972605"/>
            <a:ext cx="3758686" cy="26019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711997" y="5851350"/>
            <a:ext cx="1458793" cy="60312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게임이용자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40"/>
          <a:stretch>
            <a:fillRect/>
          </a:stretch>
        </p:blipFill>
        <p:spPr>
          <a:xfrm>
            <a:off x="456566" y="980244"/>
            <a:ext cx="4897428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r="24340" b="26610"/>
          <a:stretch>
            <a:fillRect/>
          </a:stretch>
        </p:blipFill>
        <p:spPr>
          <a:xfrm>
            <a:off x="456566" y="2480163"/>
            <a:ext cx="4897428" cy="4137434"/>
          </a:xfrm>
          <a:prstGeom prst="rect">
            <a:avLst/>
          </a:prstGeom>
          <a:effectLst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r="24340" b="53420"/>
          <a:stretch>
            <a:fillRect/>
          </a:stretch>
        </p:blipFill>
        <p:spPr>
          <a:xfrm>
            <a:off x="456566" y="3991698"/>
            <a:ext cx="4897428" cy="26258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4140" y="1226712"/>
            <a:ext cx="4781498" cy="4406686"/>
          </a:xfrm>
          <a:prstGeom prst="rect">
            <a:avLst/>
          </a:prstGeom>
          <a:noFill/>
          <a:ln w="28575">
            <a:solidFill>
              <a:srgbClr val="F6662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3" name="그룹 102"/>
          <p:cNvGrpSpPr/>
          <p:nvPr/>
        </p:nvGrpSpPr>
        <p:grpSpPr>
          <a:xfrm>
            <a:off x="2642718" y="1504688"/>
            <a:ext cx="2052158" cy="762427"/>
            <a:chOff x="2518893" y="1504688"/>
            <a:chExt cx="2052158" cy="762427"/>
          </a:xfrm>
        </p:grpSpPr>
        <p:sp>
          <p:nvSpPr>
            <p:cNvPr id="43" name="직사각형 42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88261" y="1583854"/>
              <a:ext cx="1925640" cy="643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</a:t>
              </a:r>
            </a:p>
            <a:p>
              <a:pPr algn="ctr">
                <a:defRPr/>
              </a:pPr>
              <a:r>
                <a:rPr lang="ko-KR" altLang="en-US" b="1"/>
                <a:t>아무도 없을 경우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0666" y="1355715"/>
            <a:ext cx="2012052" cy="1124447"/>
            <a:chOff x="506841" y="1403340"/>
            <a:chExt cx="2012052" cy="1124447"/>
          </a:xfrm>
        </p:grpSpPr>
        <p:sp>
          <p:nvSpPr>
            <p:cNvPr id="46" name="직사각형 45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2642718" y="3000161"/>
            <a:ext cx="2052158" cy="762427"/>
            <a:chOff x="10008557" y="1883618"/>
            <a:chExt cx="2052158" cy="762427"/>
          </a:xfrm>
        </p:grpSpPr>
        <p:sp>
          <p:nvSpPr>
            <p:cNvPr id="50" name="직사각형 49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135076" y="1962783"/>
              <a:ext cx="1799121" cy="6430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</a:t>
              </a:r>
            </a:p>
            <a:p>
              <a:pPr algn="ctr">
                <a:defRPr/>
              </a:pPr>
              <a:r>
                <a:rPr lang="en-US" altLang="ko-KR" b="1"/>
                <a:t>1</a:t>
              </a:r>
              <a:r>
                <a:rPr lang="ko-KR" altLang="en-US" b="1"/>
                <a:t>명 있을 경우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0666" y="2851188"/>
            <a:ext cx="2012052" cy="1124447"/>
            <a:chOff x="506841" y="1403340"/>
            <a:chExt cx="2012052" cy="1124447"/>
          </a:xfrm>
        </p:grpSpPr>
        <p:sp>
          <p:nvSpPr>
            <p:cNvPr id="53" name="직사각형 52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2642717" y="4526888"/>
            <a:ext cx="2052158" cy="762427"/>
            <a:chOff x="10008557" y="1883618"/>
            <a:chExt cx="2052158" cy="762427"/>
          </a:xfrm>
        </p:grpSpPr>
        <p:sp>
          <p:nvSpPr>
            <p:cNvPr id="56" name="직사각형 55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35076" y="1962784"/>
              <a:ext cx="1799121" cy="6403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 </a:t>
              </a:r>
              <a:r>
                <a:rPr lang="en-US" altLang="ko-KR" b="1"/>
                <a:t>2</a:t>
              </a:r>
              <a:r>
                <a:rPr lang="ko-KR" altLang="en-US" b="1"/>
                <a:t>명 모두 있을 경우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0665" y="4377915"/>
            <a:ext cx="2012052" cy="1124447"/>
            <a:chOff x="506841" y="1403340"/>
            <a:chExt cx="2012052" cy="1124447"/>
          </a:xfrm>
        </p:grpSpPr>
        <p:sp>
          <p:nvSpPr>
            <p:cNvPr id="59" name="직사각형 58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0" name="직선 화살표 연결선 59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5345" y="2197603"/>
            <a:ext cx="4835163" cy="443682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69" name="그룹 68"/>
          <p:cNvGrpSpPr/>
          <p:nvPr/>
        </p:nvGrpSpPr>
        <p:grpSpPr>
          <a:xfrm>
            <a:off x="5745345" y="237358"/>
            <a:ext cx="4835162" cy="1802627"/>
            <a:chOff x="5821544" y="-767795"/>
            <a:chExt cx="7245721" cy="2701322"/>
          </a:xfrm>
        </p:grpSpPr>
        <p:sp>
          <p:nvSpPr>
            <p:cNvPr id="66" name="직사각형 65"/>
            <p:cNvSpPr/>
            <p:nvPr/>
          </p:nvSpPr>
          <p:spPr>
            <a:xfrm>
              <a:off x="5821544" y="-767795"/>
              <a:ext cx="7245721" cy="2701322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838397" y="-714089"/>
              <a:ext cx="5886752" cy="2540130"/>
            </a:xfrm>
            <a:prstGeom prst="rect">
              <a:avLst/>
            </a:prstGeom>
          </p:spPr>
        </p:pic>
      </p:grpSp>
      <p:sp>
        <p:nvSpPr>
          <p:cNvPr id="72" name="직사각형 71"/>
          <p:cNvSpPr/>
          <p:nvPr/>
        </p:nvSpPr>
        <p:spPr>
          <a:xfrm>
            <a:off x="6056985" y="1176773"/>
            <a:ext cx="3343278" cy="5674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198804" y="3240977"/>
            <a:ext cx="3587510" cy="2988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298287" y="4060050"/>
            <a:ext cx="3767428" cy="5528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10348480" y="3130770"/>
            <a:ext cx="1412621" cy="520258"/>
            <a:chOff x="10008557" y="1883618"/>
            <a:chExt cx="2052158" cy="762427"/>
          </a:xfrm>
        </p:grpSpPr>
        <p:sp>
          <p:nvSpPr>
            <p:cNvPr id="76" name="직사각형 75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</a:t>
              </a:r>
            </a:p>
            <a:p>
              <a:pPr algn="ctr">
                <a:defRPr/>
              </a:pPr>
              <a:r>
                <a:rPr lang="ko-KR" altLang="en-US" sz="1100"/>
                <a:t>아무도 없을 경우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9651449" y="802636"/>
            <a:ext cx="2297430" cy="829102"/>
            <a:chOff x="9576305" y="1038965"/>
            <a:chExt cx="2297430" cy="829102"/>
          </a:xfrm>
        </p:grpSpPr>
        <p:sp>
          <p:nvSpPr>
            <p:cNvPr id="79" name="직사각형 78"/>
            <p:cNvSpPr/>
            <p:nvPr/>
          </p:nvSpPr>
          <p:spPr>
            <a:xfrm>
              <a:off x="9680168" y="1038965"/>
              <a:ext cx="2089703" cy="82910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576305" y="1096243"/>
              <a:ext cx="2297430" cy="757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서버에서 </a:t>
              </a: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 </a:t>
              </a:r>
              <a:r>
                <a:rPr lang="en-US" altLang="ko-KR" sz="1100"/>
                <a:t>‘</a:t>
              </a:r>
              <a:r>
                <a:rPr lang="ko-KR" altLang="en-US" sz="1100"/>
                <a:t>게임</a:t>
              </a:r>
              <a:r>
                <a:rPr lang="en-US" altLang="ko-KR" sz="1100"/>
                <a:t>’</a:t>
              </a:r>
              <a:r>
                <a:rPr lang="ko-KR" altLang="en-US" sz="1100"/>
                <a:t>타입의</a:t>
              </a:r>
            </a:p>
            <a:p>
              <a:pPr algn="ctr">
                <a:defRPr/>
              </a:pPr>
              <a:r>
                <a:rPr lang="ko-KR" altLang="en-US" sz="1100"/>
                <a:t>데이터를 받으면</a:t>
              </a:r>
            </a:p>
            <a:p>
              <a:pPr algn="ctr">
                <a:defRPr/>
              </a:pPr>
              <a:r>
                <a:rPr lang="ko-KR" altLang="en-US" sz="1100"/>
                <a:t>리시버에서 갱신해야 할</a:t>
              </a:r>
            </a:p>
            <a:p>
              <a:pPr algn="ctr">
                <a:defRPr/>
              </a:pPr>
              <a:r>
                <a:rPr lang="ko-KR" altLang="en-US" sz="1100"/>
                <a:t>메소드만 실행</a:t>
              </a:r>
            </a:p>
          </p:txBody>
        </p:sp>
      </p:grpSp>
      <p:cxnSp>
        <p:nvCxnSpPr>
          <p:cNvPr id="82" name="직선 화살표 연결선 81"/>
          <p:cNvCxnSpPr>
            <a:stCxn id="72" idx="3"/>
            <a:endCxn id="79" idx="1"/>
          </p:cNvCxnSpPr>
          <p:nvPr/>
        </p:nvCxnSpPr>
        <p:spPr>
          <a:xfrm flipV="1">
            <a:off x="9400264" y="1217187"/>
            <a:ext cx="355049" cy="243320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4" name="그룹 83"/>
          <p:cNvGrpSpPr/>
          <p:nvPr/>
        </p:nvGrpSpPr>
        <p:grpSpPr>
          <a:xfrm>
            <a:off x="8954591" y="2330363"/>
            <a:ext cx="2222248" cy="584073"/>
            <a:chOff x="10008557" y="1883618"/>
            <a:chExt cx="2052158" cy="762427"/>
          </a:xfrm>
        </p:grpSpPr>
        <p:sp>
          <p:nvSpPr>
            <p:cNvPr id="85" name="직사각형 84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135076" y="2001141"/>
              <a:ext cx="1799120" cy="552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</a:t>
              </a:r>
              <a:r>
                <a:rPr lang="en-US" altLang="ko-KR" sz="1100"/>
                <a:t>DB</a:t>
              </a:r>
              <a:r>
                <a:rPr lang="ko-KR" altLang="en-US" sz="1100"/>
                <a:t>에서 유저 유무 확인 후</a:t>
              </a:r>
            </a:p>
            <a:p>
              <a:pPr algn="ctr">
                <a:defRPr/>
              </a:pPr>
              <a:r>
                <a:rPr lang="ko-KR" altLang="en-US" sz="1100"/>
                <a:t>방상태 변경</a:t>
              </a:r>
            </a:p>
          </p:txBody>
        </p:sp>
      </p:grpSp>
      <p:cxnSp>
        <p:nvCxnSpPr>
          <p:cNvPr id="87" name="직선 화살표 연결선 86"/>
          <p:cNvCxnSpPr>
            <a:stCxn id="73" idx="3"/>
            <a:endCxn id="76" idx="1"/>
          </p:cNvCxnSpPr>
          <p:nvPr/>
        </p:nvCxnSpPr>
        <p:spPr>
          <a:xfrm>
            <a:off x="9786314" y="3390384"/>
            <a:ext cx="562166" cy="51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8" name="그룹 87"/>
          <p:cNvGrpSpPr/>
          <p:nvPr/>
        </p:nvGrpSpPr>
        <p:grpSpPr>
          <a:xfrm>
            <a:off x="10348480" y="4073305"/>
            <a:ext cx="1412621" cy="520258"/>
            <a:chOff x="10008557" y="1883618"/>
            <a:chExt cx="2052158" cy="762427"/>
          </a:xfrm>
        </p:grpSpPr>
        <p:sp>
          <p:nvSpPr>
            <p:cNvPr id="89" name="직사각형 88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</a:t>
              </a:r>
            </a:p>
            <a:p>
              <a:pPr algn="ctr">
                <a:defRPr/>
              </a:pPr>
              <a:r>
                <a:rPr lang="en-US" altLang="ko-KR" sz="1100"/>
                <a:t>1</a:t>
              </a:r>
              <a:r>
                <a:rPr lang="ko-KR" altLang="en-US" sz="1100"/>
                <a:t>명 있을 경우</a:t>
              </a:r>
            </a:p>
          </p:txBody>
        </p:sp>
      </p:grpSp>
      <p:cxnSp>
        <p:nvCxnSpPr>
          <p:cNvPr id="91" name="직선 화살표 연결선 90"/>
          <p:cNvCxnSpPr>
            <a:stCxn id="74" idx="3"/>
            <a:endCxn id="89" idx="1"/>
          </p:cNvCxnSpPr>
          <p:nvPr/>
        </p:nvCxnSpPr>
        <p:spPr>
          <a:xfrm flipV="1">
            <a:off x="10065716" y="4333434"/>
            <a:ext cx="282765" cy="3023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직사각형 96"/>
          <p:cNvSpPr/>
          <p:nvPr/>
        </p:nvSpPr>
        <p:spPr>
          <a:xfrm>
            <a:off x="6298287" y="5139391"/>
            <a:ext cx="3767428" cy="2988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10348480" y="5029185"/>
            <a:ext cx="1412621" cy="520258"/>
            <a:chOff x="10008557" y="1883618"/>
            <a:chExt cx="2052158" cy="762427"/>
          </a:xfrm>
        </p:grpSpPr>
        <p:sp>
          <p:nvSpPr>
            <p:cNvPr id="99" name="직사각형 98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 </a:t>
              </a:r>
              <a:r>
                <a:rPr lang="en-US" altLang="ko-KR" sz="1100"/>
                <a:t>2</a:t>
              </a:r>
              <a:r>
                <a:rPr lang="ko-KR" altLang="en-US" sz="1100"/>
                <a:t>명</a:t>
              </a:r>
            </a:p>
            <a:p>
              <a:pPr algn="ctr">
                <a:defRPr/>
              </a:pPr>
              <a:r>
                <a:rPr lang="ko-KR" altLang="en-US" sz="1100"/>
                <a:t>모두 있을 경우</a:t>
              </a:r>
            </a:p>
          </p:txBody>
        </p:sp>
      </p:grpSp>
      <p:cxnSp>
        <p:nvCxnSpPr>
          <p:cNvPr id="101" name="직선 화살표 연결선 100"/>
          <p:cNvCxnSpPr>
            <a:stCxn id="97" idx="3"/>
            <a:endCxn id="99" idx="1"/>
          </p:cNvCxnSpPr>
          <p:nvPr/>
        </p:nvCxnSpPr>
        <p:spPr>
          <a:xfrm>
            <a:off x="10065715" y="5288798"/>
            <a:ext cx="282765" cy="51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직선 화살표 연결선 101"/>
          <p:cNvCxnSpPr/>
          <p:nvPr/>
        </p:nvCxnSpPr>
        <p:spPr>
          <a:xfrm rot="16200000" flipH="1">
            <a:off x="7835012" y="2152247"/>
            <a:ext cx="655830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도형 155"/>
          <p:cNvSpPr/>
          <p:nvPr/>
        </p:nvSpPr>
        <p:spPr>
          <a:xfrm>
            <a:off x="332741" y="173989"/>
            <a:ext cx="533262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" name="텍스트 상자 153"/>
          <p:cNvSpPr txBox="1"/>
          <p:nvPr/>
        </p:nvSpPr>
        <p:spPr>
          <a:xfrm>
            <a:off x="1025375" y="165414"/>
            <a:ext cx="3957235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게임시작 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157" y="980244"/>
            <a:ext cx="6472716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2478976" y="3270565"/>
            <a:ext cx="2179535" cy="1059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7288773" y="1128354"/>
            <a:ext cx="3668816" cy="667531"/>
            <a:chOff x="7260198" y="1227894"/>
            <a:chExt cx="3567020" cy="558466"/>
          </a:xfrm>
        </p:grpSpPr>
        <p:sp>
          <p:nvSpPr>
            <p:cNvPr id="11" name="직사각형 10"/>
            <p:cNvSpPr/>
            <p:nvPr/>
          </p:nvSpPr>
          <p:spPr>
            <a:xfrm>
              <a:off x="7260198" y="1227894"/>
              <a:ext cx="3567020" cy="55846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17481" y="1372284"/>
              <a:ext cx="3452453" cy="301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인원이 가득 찬 방을 클릭할 경우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10634" y="1365564"/>
            <a:ext cx="1478400" cy="1116230"/>
          </a:xfrm>
          <a:prstGeom prst="rect">
            <a:avLst/>
          </a:prstGeom>
          <a:noFill/>
          <a:ln w="28575"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4" name="직선 화살표 연결선 13"/>
          <p:cNvCxnSpPr>
            <a:stCxn id="13" idx="2"/>
          </p:cNvCxnSpPr>
          <p:nvPr/>
        </p:nvCxnSpPr>
        <p:spPr>
          <a:xfrm>
            <a:off x="1249835" y="2481795"/>
            <a:ext cx="1229141" cy="788770"/>
          </a:xfrm>
          <a:prstGeom prst="straightConnector1">
            <a:avLst/>
          </a:prstGeom>
          <a:ln w="28575">
            <a:solidFill>
              <a:srgbClr val="42C7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8" idx="3"/>
            <a:endCxn id="11" idx="1"/>
          </p:cNvCxnSpPr>
          <p:nvPr/>
        </p:nvCxnSpPr>
        <p:spPr>
          <a:xfrm flipV="1">
            <a:off x="4658511" y="1462120"/>
            <a:ext cx="2630262" cy="23382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88773" y="2073829"/>
            <a:ext cx="4551283" cy="375051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7425648" y="5115078"/>
            <a:ext cx="4376307" cy="555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화살표 연결선 41"/>
          <p:cNvCxnSpPr>
            <a:stCxn id="40" idx="0"/>
            <a:endCxn id="36" idx="2"/>
          </p:cNvCxnSpPr>
          <p:nvPr/>
        </p:nvCxnSpPr>
        <p:spPr>
          <a:xfrm flipV="1">
            <a:off x="9613802" y="4743826"/>
            <a:ext cx="610122" cy="371251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" name="그룹 37"/>
          <p:cNvGrpSpPr/>
          <p:nvPr/>
        </p:nvGrpSpPr>
        <p:grpSpPr>
          <a:xfrm>
            <a:off x="9194702" y="4152022"/>
            <a:ext cx="2058444" cy="591804"/>
            <a:chOff x="9030791" y="2387513"/>
            <a:chExt cx="2058444" cy="591804"/>
          </a:xfrm>
        </p:grpSpPr>
        <p:sp>
          <p:nvSpPr>
            <p:cNvPr id="36" name="직사각형 35"/>
            <p:cNvSpPr/>
            <p:nvPr/>
          </p:nvSpPr>
          <p:spPr>
            <a:xfrm>
              <a:off x="9030791" y="2387513"/>
              <a:ext cx="2058443" cy="59180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094245" y="2491412"/>
              <a:ext cx="1931537" cy="421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입장 불가 팝업창이 나오고</a:t>
              </a:r>
              <a:r>
                <a:rPr lang="en-US" altLang="ko-KR" sz="1100"/>
                <a:t>,</a:t>
              </a:r>
              <a:r>
                <a:rPr lang="ko-KR" altLang="en-US" sz="1100"/>
                <a:t> 게임방에 입장 되지 않음</a:t>
              </a:r>
            </a:p>
          </p:txBody>
        </p:sp>
      </p:grpSp>
      <p:sp>
        <p:nvSpPr>
          <p:cNvPr id="46" name="도형 155"/>
          <p:cNvSpPr/>
          <p:nvPr/>
        </p:nvSpPr>
        <p:spPr>
          <a:xfrm>
            <a:off x="332741" y="173989"/>
            <a:ext cx="533262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텍스트 상자 153"/>
          <p:cNvSpPr txBox="1"/>
          <p:nvPr/>
        </p:nvSpPr>
        <p:spPr>
          <a:xfrm>
            <a:off x="1025375" y="165414"/>
            <a:ext cx="3957235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게임시작 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5"/>
          <p:cNvSpPr/>
          <p:nvPr/>
        </p:nvSpPr>
        <p:spPr>
          <a:xfrm>
            <a:off x="332741" y="173989"/>
            <a:ext cx="553782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" name="텍스트 상자 153"/>
          <p:cNvSpPr txBox="1"/>
          <p:nvPr/>
        </p:nvSpPr>
        <p:spPr>
          <a:xfrm>
            <a:off x="1053951" y="165414"/>
            <a:ext cx="4109512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 끝난 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9463" y="980242"/>
            <a:ext cx="6472716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28760"/>
          <a:stretch>
            <a:fillRect/>
          </a:stretch>
        </p:blipFill>
        <p:spPr>
          <a:xfrm>
            <a:off x="2859819" y="2601516"/>
            <a:ext cx="6472716" cy="4016079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rcRect b="57500"/>
          <a:stretch>
            <a:fillRect/>
          </a:stretch>
        </p:blipFill>
        <p:spPr>
          <a:xfrm>
            <a:off x="2859820" y="4221537"/>
            <a:ext cx="6472715" cy="2396058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</p:pic>
      <p:sp>
        <p:nvSpPr>
          <p:cNvPr id="41" name="직사각형 40"/>
          <p:cNvSpPr/>
          <p:nvPr/>
        </p:nvSpPr>
        <p:spPr>
          <a:xfrm>
            <a:off x="2917394" y="1299131"/>
            <a:ext cx="4781498" cy="4486667"/>
          </a:xfrm>
          <a:prstGeom prst="rect">
            <a:avLst/>
          </a:prstGeom>
          <a:noFill/>
          <a:ln w="28575">
            <a:solidFill>
              <a:srgbClr val="F6662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3392063" y="1543779"/>
            <a:ext cx="2052158" cy="762427"/>
            <a:chOff x="2518893" y="1504688"/>
            <a:chExt cx="2052158" cy="762427"/>
          </a:xfrm>
        </p:grpSpPr>
        <p:sp>
          <p:nvSpPr>
            <p:cNvPr id="43" name="직사각형 42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88259" y="1583854"/>
              <a:ext cx="1925641" cy="642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유저들이</a:t>
              </a:r>
            </a:p>
            <a:p>
              <a:pPr algn="ctr">
                <a:defRPr/>
              </a:pPr>
              <a:r>
                <a:rPr lang="ko-KR" altLang="en-US" b="1"/>
                <a:t>게임 중일 경우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444221" y="1362769"/>
            <a:ext cx="2058047" cy="1124446"/>
            <a:chOff x="2917142" y="1362769"/>
            <a:chExt cx="2058047" cy="1124446"/>
          </a:xfrm>
        </p:grpSpPr>
        <p:sp>
          <p:nvSpPr>
            <p:cNvPr id="46" name="직사각형 45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7" name="직선 화살표 연결선 46"/>
            <p:cNvCxnSpPr>
              <a:stCxn id="46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3347125" y="3174735"/>
            <a:ext cx="2174361" cy="762427"/>
            <a:chOff x="2473954" y="1504688"/>
            <a:chExt cx="2174361" cy="762427"/>
          </a:xfrm>
        </p:grpSpPr>
        <p:sp>
          <p:nvSpPr>
            <p:cNvPr id="62" name="직사각형 61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73954" y="1583854"/>
              <a:ext cx="2174361" cy="6399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패배한 유저가</a:t>
              </a:r>
            </a:p>
            <a:p>
              <a:pPr algn="ctr">
                <a:defRPr/>
              </a:pPr>
              <a:r>
                <a:rPr lang="ko-KR" altLang="en-US" b="1"/>
                <a:t>방에서 나왔을 경우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444221" y="2993725"/>
            <a:ext cx="2058047" cy="1124446"/>
            <a:chOff x="2917142" y="1362769"/>
            <a:chExt cx="2058047" cy="1124446"/>
          </a:xfrm>
        </p:grpSpPr>
        <p:sp>
          <p:nvSpPr>
            <p:cNvPr id="65" name="직사각형 64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6" name="직선 화살표 연결선 65"/>
            <p:cNvCxnSpPr>
              <a:stCxn id="65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직사각형 66"/>
          <p:cNvSpPr/>
          <p:nvPr/>
        </p:nvSpPr>
        <p:spPr>
          <a:xfrm>
            <a:off x="7698891" y="3457575"/>
            <a:ext cx="1496893" cy="2591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698891" y="4943112"/>
            <a:ext cx="1496893" cy="2591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>
            <a:off x="3347124" y="4764828"/>
            <a:ext cx="2174362" cy="762427"/>
            <a:chOff x="2473953" y="1504688"/>
            <a:chExt cx="2174362" cy="762427"/>
          </a:xfrm>
        </p:grpSpPr>
        <p:sp>
          <p:nvSpPr>
            <p:cNvPr id="71" name="직사각형 70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73953" y="1583854"/>
              <a:ext cx="2174362" cy="6405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승리한 유저가</a:t>
              </a:r>
            </a:p>
            <a:p>
              <a:pPr algn="ctr">
                <a:defRPr/>
              </a:pPr>
              <a:r>
                <a:rPr lang="ko-KR" altLang="en-US" b="1"/>
                <a:t>방에서 나왔을 경우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444221" y="4583818"/>
            <a:ext cx="2058047" cy="1124446"/>
            <a:chOff x="2917142" y="1362769"/>
            <a:chExt cx="2058047" cy="1124446"/>
          </a:xfrm>
        </p:grpSpPr>
        <p:sp>
          <p:nvSpPr>
            <p:cNvPr id="74" name="직사각형 73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5" name="직선 화살표 연결선 74"/>
            <p:cNvCxnSpPr>
              <a:stCxn id="74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도형 155"/>
          <p:cNvSpPr/>
          <p:nvPr/>
        </p:nvSpPr>
        <p:spPr>
          <a:xfrm>
            <a:off x="332741" y="173989"/>
            <a:ext cx="553782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4" name="텍스트 상자 153"/>
          <p:cNvSpPr txBox="1"/>
          <p:nvPr/>
        </p:nvSpPr>
        <p:spPr>
          <a:xfrm>
            <a:off x="1053951" y="165414"/>
            <a:ext cx="4109512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 끝난 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l="18530" t="9290" r="18420" b="9930"/>
          <a:stretch>
            <a:fillRect/>
          </a:stretch>
        </p:blipFill>
        <p:spPr>
          <a:xfrm>
            <a:off x="6330048" y="1281721"/>
            <a:ext cx="4080559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8420" t="9290" r="18420" b="9930"/>
          <a:stretch>
            <a:fillRect/>
          </a:stretch>
        </p:blipFill>
        <p:spPr>
          <a:xfrm>
            <a:off x="1529051" y="1281721"/>
            <a:ext cx="4087830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1749622" y="3070540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직선 화살표 연결선 43"/>
          <p:cNvCxnSpPr>
            <a:stCxn id="40" idx="3"/>
            <a:endCxn id="45" idx="1"/>
          </p:cNvCxnSpPr>
          <p:nvPr/>
        </p:nvCxnSpPr>
        <p:spPr>
          <a:xfrm flipV="1">
            <a:off x="5419710" y="2390520"/>
            <a:ext cx="1115573" cy="7782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6535283" y="2292253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749622" y="2535504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9" name="직선 화살표 연결선 48"/>
          <p:cNvCxnSpPr>
            <a:stCxn id="48" idx="3"/>
            <a:endCxn id="50" idx="1"/>
          </p:cNvCxnSpPr>
          <p:nvPr/>
        </p:nvCxnSpPr>
        <p:spPr>
          <a:xfrm>
            <a:off x="5419710" y="2643296"/>
            <a:ext cx="1115574" cy="13636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535284" y="2671871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3103753" y="3558708"/>
            <a:ext cx="5732152" cy="871118"/>
            <a:chOff x="7260198" y="1227894"/>
            <a:chExt cx="3567020" cy="728790"/>
          </a:xfrm>
        </p:grpSpPr>
        <p:sp>
          <p:nvSpPr>
            <p:cNvPr id="42" name="직사각형 41"/>
            <p:cNvSpPr/>
            <p:nvPr/>
          </p:nvSpPr>
          <p:spPr>
            <a:xfrm>
              <a:off x="7260198" y="1227894"/>
              <a:ext cx="3567020" cy="72879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7481" y="1348991"/>
              <a:ext cx="3452454" cy="534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본인의 기존 최고점 보다 더 높은 점수를 획득할 경우 점수가 갱신이 되고</a:t>
              </a:r>
              <a:r>
                <a:rPr lang="en-US" altLang="ko-KR" b="1"/>
                <a:t>,</a:t>
              </a:r>
              <a:r>
                <a:rPr lang="ko-KR" altLang="en-US" b="1"/>
                <a:t> 순위가 올라감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9501" y="2907234"/>
            <a:ext cx="208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상대 유저 입장 </a:t>
            </a:r>
            <a:r>
              <a:rPr lang="ko-KR" altLang="en-US">
                <a:solidFill>
                  <a:srgbClr val="FF0000"/>
                </a:solidFill>
              </a:rPr>
              <a:t>전</a:t>
            </a:r>
          </a:p>
        </p:txBody>
      </p:sp>
      <p:pic>
        <p:nvPicPr>
          <p:cNvPr id="1026" name="Picture 2" descr="C:\Users\admin\Desktop\Java\Java-study\Korea_시연화면\게임-시연화면\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754" y="1045030"/>
            <a:ext cx="4177029" cy="5246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01" name="Picture 9" descr="C:\Users\admin\Desktop\게임-시연화면\1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71867" y="1045030"/>
            <a:ext cx="4554417" cy="52469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02" name="Picture 10" descr="C:\Users\admin\Desktop\게임-시연화면\1_2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83556" y="2111466"/>
            <a:ext cx="3665171" cy="2505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214184" y="135015"/>
            <a:ext cx="3881273" cy="567691"/>
            <a:chOff x="214184" y="135015"/>
            <a:chExt cx="3881273" cy="567691"/>
          </a:xfrm>
        </p:grpSpPr>
        <p:sp>
          <p:nvSpPr>
            <p:cNvPr id="1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9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973471" y="6400800"/>
            <a:ext cx="2256269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유저가 들어오기 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13893" y="6400800"/>
            <a:ext cx="229619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유저가 들어온 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5006" y="4414713"/>
            <a:ext cx="1502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나와 상대가 </a:t>
            </a:r>
            <a:endParaRPr lang="en-US" altLang="ko-KR" dirty="0" smtClean="0"/>
          </a:p>
          <a:p>
            <a:r>
              <a:rPr lang="ko-KR" altLang="en-US" dirty="0" smtClean="0"/>
              <a:t>모두 준비 </a:t>
            </a:r>
            <a:endParaRPr lang="en-US" altLang="ko-KR" dirty="0" smtClean="0"/>
          </a:p>
          <a:p>
            <a:r>
              <a:rPr lang="ko-KR" altLang="en-US" dirty="0" smtClean="0"/>
              <a:t>되 </a:t>
            </a:r>
            <a:r>
              <a:rPr lang="ko-KR" altLang="en-US" dirty="0" err="1" smtClean="0"/>
              <a:t>었을때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14184" y="135015"/>
            <a:ext cx="3881273" cy="567691"/>
            <a:chOff x="214184" y="135015"/>
            <a:chExt cx="3881273" cy="567691"/>
          </a:xfrm>
        </p:grpSpPr>
        <p:sp>
          <p:nvSpPr>
            <p:cNvPr id="6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7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시연화면 </a:t>
              </a:r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- </a:t>
              </a: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게임</a:t>
              </a:r>
              <a:endParaRPr lang="en-US" altLang="ko-KR" sz="2400" dirty="0">
                <a:solidFill>
                  <a:schemeClr val="bg2">
                    <a:lumMod val="10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43223" y="1031703"/>
            <a:ext cx="11007152" cy="5577799"/>
            <a:chOff x="543223" y="1031703"/>
            <a:chExt cx="11007152" cy="5577799"/>
          </a:xfrm>
        </p:grpSpPr>
        <p:pic>
          <p:nvPicPr>
            <p:cNvPr id="9218" name="Picture 2" descr="C:\Users\admin\Desktop\게임-시연화면\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23" y="1031703"/>
              <a:ext cx="6145901" cy="5577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admin\Desktop\게임-시연화면\2_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449" y="3147754"/>
              <a:ext cx="4352926" cy="3400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08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7472" y="1431506"/>
            <a:ext cx="14205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 진행시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3476368" y="4741489"/>
            <a:ext cx="102973" cy="11732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92565" y="881449"/>
            <a:ext cx="6051435" cy="5711030"/>
            <a:chOff x="3092565" y="765612"/>
            <a:chExt cx="6051435" cy="5826867"/>
          </a:xfrm>
        </p:grpSpPr>
        <p:pic>
          <p:nvPicPr>
            <p:cNvPr id="10242" name="Picture 2" descr="C:\Users\admin\Desktop\게임-시연화면\3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92565" y="765612"/>
              <a:ext cx="2690396" cy="5826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43" name="Picture 3" descr="C:\Users\admin\Desktop\게임-시연화면\3_1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28582" y="3327584"/>
              <a:ext cx="3015418" cy="3206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0250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0251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0252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40347" y="2166229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err="1" smtClean="0"/>
              <a:t>뿌요가</a:t>
            </a:r>
            <a:r>
              <a:rPr lang="ko-KR" altLang="en-US" dirty="0" smtClean="0"/>
              <a:t> 아래로 진행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게임-시연화면\4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0009" y="988947"/>
            <a:ext cx="2479309" cy="55930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917662" y="2255798"/>
            <a:ext cx="1963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뿌요가 쌓였을 시</a:t>
            </a:r>
          </a:p>
        </p:txBody>
      </p:sp>
      <p:pic>
        <p:nvPicPr>
          <p:cNvPr id="2050" name="Picture 2" descr="C:\Users\admin\Desktop\Java\Java-study\Korea_시연화면\게임-시연화면\4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6069" y="4226532"/>
            <a:ext cx="3512903" cy="2285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1267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1268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1269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게임-시연화면\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0950" y="1407136"/>
            <a:ext cx="2035526" cy="44430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1" name="Picture 3" descr="C:\Users\admin\Desktop\게임-시연화면\5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232" y="1442347"/>
            <a:ext cx="2047103" cy="44567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 descr="C:\Users\admin\Desktop\게임-시연화면\5_3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6335" y="3705914"/>
            <a:ext cx="2201008" cy="2193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293" name="Picture 5" descr="C:\Users\admin\Desktop\게임-시연화면\5_2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36476" y="2188075"/>
            <a:ext cx="3368919" cy="3662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270421" y="1037804"/>
            <a:ext cx="3594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색이 같은 블록이 쌓여 터졌을 시</a:t>
            </a:r>
          </a:p>
        </p:txBody>
      </p:sp>
      <p:grpSp>
        <p:nvGrpSpPr>
          <p:cNvPr id="12294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2295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2296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게임-시연화면\6_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7850" y="3270420"/>
            <a:ext cx="2699142" cy="318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315" name="Picture 3" descr="C:\Users\admin\Desktop\게임-시연화면\6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23017" y="1418597"/>
            <a:ext cx="2324833" cy="5041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126150" y="897924"/>
            <a:ext cx="41376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터진 후 빈공 간을 확인후 아래로 진행</a:t>
            </a:r>
          </a:p>
        </p:txBody>
      </p:sp>
      <p:grpSp>
        <p:nvGrpSpPr>
          <p:cNvPr id="13316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3317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3318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1754</Words>
  <Application>Microsoft Office PowerPoint</Application>
  <PresentationFormat>와이드스크린</PresentationFormat>
  <Paragraphs>720</Paragraphs>
  <Slides>104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21" baseType="lpstr">
      <vt:lpstr>Arial Unicode MS</vt:lpstr>
      <vt:lpstr>HY견고딕</vt:lpstr>
      <vt:lpstr>HY엽서M</vt:lpstr>
      <vt:lpstr>HY헤드라인M</vt:lpstr>
      <vt:lpstr>나눔고딕</vt:lpstr>
      <vt:lpstr>나눔고딕 ExtraBold</vt:lpstr>
      <vt:lpstr>나눔바른고딕</vt:lpstr>
      <vt:lpstr>나눔스퀘어 Bold</vt:lpstr>
      <vt:lpstr>나눔스퀘어 ExtraBold</vt:lpstr>
      <vt:lpstr>나눔스퀘어라운드 Bold</vt:lpstr>
      <vt:lpstr>나눔스퀘어라운드 ExtraBold</vt:lpstr>
      <vt:lpstr>맑은 고딕</vt:lpstr>
      <vt:lpstr>휴먼둥근헤드라인</vt:lpstr>
      <vt:lpstr>Arial</vt:lpstr>
      <vt:lpstr>Calibri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263</cp:revision>
  <dcterms:created xsi:type="dcterms:W3CDTF">2020-07-17T08:31:06Z</dcterms:created>
  <dcterms:modified xsi:type="dcterms:W3CDTF">2020-07-31T02:01:25Z</dcterms:modified>
  <cp:version/>
</cp:coreProperties>
</file>